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1pPr>
    <a:lvl2pPr marL="0" marR="0" indent="457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2pPr>
    <a:lvl3pPr marL="0" marR="0" indent="914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3pPr>
    <a:lvl4pPr marL="0" marR="0" indent="1371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4pPr>
    <a:lvl5pPr marL="0" marR="0" indent="18288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5pPr>
    <a:lvl6pPr marL="0" marR="0" indent="22860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6pPr>
    <a:lvl7pPr marL="0" marR="0" indent="27432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7pPr>
    <a:lvl8pPr marL="0" marR="0" indent="32004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8pPr>
    <a:lvl9pPr marL="0" marR="0" indent="365760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Eras Medium ITC"/>
          <a:ea typeface="Eras Medium ITC"/>
          <a:cs typeface="Eras Medium IT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n" i="off">
        <a:font>
          <a:latin typeface="Eras Medium ITC"/>
          <a:ea typeface="Eras Medium ITC"/>
          <a:cs typeface="Eras Medium IT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n" i="off">
        <a:font>
          <a:latin typeface="Eras Medium ITC"/>
          <a:ea typeface="Eras Medium ITC"/>
          <a:cs typeface="Eras Medium IT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a:tcStyle>
        <a:tcBdr/>
        <a:fill>
          <a:solidFill>
            <a:srgbClr val="E7E7ED"/>
          </a:solidFill>
        </a:fill>
      </a:tcStyle>
    </a:band2H>
    <a:firstCol>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n" i="off">
        <a:font>
          <a:latin typeface="Eras Medium ITC"/>
          <a:ea typeface="Eras Medium ITC"/>
          <a:cs typeface="Eras Medium IT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ff">
        <a:font>
          <a:latin typeface="Eras Medium ITC"/>
          <a:ea typeface="Eras Medium ITC"/>
          <a:cs typeface="Eras Medium ITC"/>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Eras Medium ITC"/>
          <a:ea typeface="Eras Medium ITC"/>
          <a:cs typeface="Eras Medium IT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Eras Medium ITC"/>
          <a:ea typeface="Eras Medium ITC"/>
          <a:cs typeface="Eras Medium ITC"/>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Eras Medium ITC"/>
          <a:ea typeface="Eras Medium ITC"/>
          <a:cs typeface="Eras Medium ITC"/>
        </a:font>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Eras Medium ITC"/>
          <a:ea typeface="Eras Medium ITC"/>
          <a:cs typeface="Eras Medium ITC"/>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n" i="off">
        <a:font>
          <a:latin typeface="Eras Medium ITC"/>
          <a:ea typeface="Eras Medium ITC"/>
          <a:cs typeface="Eras Medium IT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chemeClr val="accent3">
              <a:lumOff val="44000"/>
            </a:schemeClr>
          </a:solidFill>
        </a:fill>
      </a:tcStyle>
    </a:band2H>
    <a:firstCol>
      <a:tcTxStyle b="on" i="off">
        <a:font>
          <a:latin typeface="Eras Medium ITC"/>
          <a:ea typeface="Eras Medium ITC"/>
          <a:cs typeface="Eras Medium IT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Eras Medium ITC"/>
          <a:ea typeface="Eras Medium ITC"/>
          <a:cs typeface="Eras Medium IT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Eras Medium ITC"/>
          <a:ea typeface="Eras Medium ITC"/>
          <a:cs typeface="Eras Medium IT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2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lssonline.com/"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fa.missouri.edu/"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www.k-state.edu/sf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k-state.edu/sf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hronicle.com/section/Measuring-Stick/46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r>
              <a:t>AAU institutions publish 67% of the national total of US research publications come from just these 62 AAU institutions</a:t>
            </a:r>
          </a:p>
          <a:p>
            <a:r>
              <a:t>34 public universities </a:t>
            </a:r>
          </a:p>
          <a:p>
            <a:r>
              <a:t>26 private universities </a:t>
            </a:r>
          </a:p>
          <a:p>
            <a:r>
              <a:t>  2 Canadian universities </a:t>
            </a:r>
          </a:p>
          <a:p>
            <a:r>
              <a:t>62 member universities in States and Provinces (28 states and 2 provinces)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Shape 758"/>
          <p:cNvSpPr>
            <a:spLocks noGrp="1" noRot="1" noChangeAspect="1"/>
          </p:cNvSpPr>
          <p:nvPr>
            <p:ph type="sldImg"/>
          </p:nvPr>
        </p:nvSpPr>
        <p:spPr>
          <a:prstGeom prst="rect">
            <a:avLst/>
          </a:prstGeom>
        </p:spPr>
        <p:txBody>
          <a:bodyPr/>
          <a:lstStyle/>
          <a:p>
            <a:endParaRPr/>
          </a:p>
        </p:txBody>
      </p:sp>
      <p:sp>
        <p:nvSpPr>
          <p:cNvPr id="759" name="Shape 759"/>
          <p:cNvSpPr>
            <a:spLocks noGrp="1"/>
          </p:cNvSpPr>
          <p:nvPr>
            <p:ph type="body" sz="quarter" idx="1"/>
          </p:nvPr>
        </p:nvSpPr>
        <p:spPr>
          <a:prstGeom prst="rect">
            <a:avLst/>
          </a:prstGeom>
        </p:spPr>
        <p:txBody>
          <a:bodyPr/>
          <a:lstStyle>
            <a:lvl1pPr>
              <a:spcBef>
                <a:spcPts val="0"/>
              </a:spcBef>
            </a:lvl1pPr>
          </a:lstStyle>
          <a:p>
            <a:r>
              <a:t>Underrepresented minority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Shape 778"/>
          <p:cNvSpPr>
            <a:spLocks noGrp="1" noRot="1" noChangeAspect="1"/>
          </p:cNvSpPr>
          <p:nvPr>
            <p:ph type="sldImg"/>
          </p:nvPr>
        </p:nvSpPr>
        <p:spPr>
          <a:prstGeom prst="rect">
            <a:avLst/>
          </a:prstGeom>
        </p:spPr>
        <p:txBody>
          <a:bodyPr/>
          <a:lstStyle/>
          <a:p>
            <a:endParaRPr/>
          </a:p>
        </p:txBody>
      </p:sp>
      <p:sp>
        <p:nvSpPr>
          <p:cNvPr id="779" name="Shape 779"/>
          <p:cNvSpPr>
            <a:spLocks noGrp="1"/>
          </p:cNvSpPr>
          <p:nvPr>
            <p:ph type="body" sz="quarter" idx="1"/>
          </p:nvPr>
        </p:nvSpPr>
        <p:spPr>
          <a:prstGeom prst="rect">
            <a:avLst/>
          </a:prstGeom>
        </p:spPr>
        <p:txBody>
          <a:bodyPr/>
          <a:lstStyle>
            <a:lvl1pPr>
              <a:spcBef>
                <a:spcPts val="0"/>
              </a:spcBef>
            </a:lvl1pPr>
          </a:lstStyle>
          <a:p>
            <a:r>
              <a:t>https://endowedscholarships.missouri.edu/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lvl1pPr>
              <a:spcBef>
                <a:spcPts val="0"/>
              </a:spcBef>
            </a:lvl1pPr>
          </a:lstStyle>
          <a:p>
            <a:r>
              <a:t>State awarded scholarships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p>
            <a:pPr>
              <a:spcBef>
                <a:spcPts val="0"/>
              </a:spcBef>
            </a:pPr>
            <a:r>
              <a:t>Outside scholarship guidance</a:t>
            </a:r>
          </a:p>
          <a:p>
            <a:pPr>
              <a:spcBef>
                <a:spcPts val="0"/>
              </a:spcBef>
            </a:pPr>
            <a:r>
              <a:t>Suggested sites</a:t>
            </a:r>
          </a:p>
          <a:p>
            <a:pPr>
              <a:spcBef>
                <a:spcPts val="0"/>
              </a:spcBef>
            </a:pPr>
            <a:r>
              <a:t>Never pay for search engines</a:t>
            </a:r>
          </a:p>
          <a:p>
            <a:pPr>
              <a:spcBef>
                <a:spcPts val="0"/>
              </a:spcBef>
            </a:pPr>
            <a:r>
              <a:t>Lots of scholarships out there, even small amounts can add up and be helpful (academic, demographic, left-handed, 3M scholarship for students that design/wear duct tape outfit to prom)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pPr>
              <a:spcBef>
                <a:spcPts val="300"/>
              </a:spcBef>
              <a:defRPr sz="1100" b="1"/>
            </a:pPr>
            <a:r>
              <a:t>File the FAFSA earlier.</a:t>
            </a:r>
            <a:r>
              <a:rPr b="0"/>
              <a:t> The FAFSA is made available October 1 of each calendar year, yet it is uncommon for a family or individual to be prepared to file an income tax return in the month of January. Under the new PPY system, the 2017-18 FAFSA will be available in October 2016, rather than January 1, 2017, and students can use the PPY’s completed income tax return.</a:t>
            </a:r>
          </a:p>
          <a:p>
            <a:pPr>
              <a:spcBef>
                <a:spcPts val="300"/>
              </a:spcBef>
            </a:pPr>
            <a:endParaRPr b="0"/>
          </a:p>
          <a:p>
            <a:pPr>
              <a:spcBef>
                <a:spcPts val="300"/>
              </a:spcBef>
              <a:defRPr sz="1100" b="1"/>
            </a:pPr>
            <a:r>
              <a:t>More easily submit a FAFSA.</a:t>
            </a:r>
            <a:r>
              <a:rPr b="0"/>
              <a:t> The IRS Data Retrieval Tool (DRT), which allows automatic population of a student’s FAFSA with tax return data and decreases the need for additional documentation, can be used by millions more students and families under PPY, since tax data from two-years prior would be readily available upon application.</a:t>
            </a:r>
          </a:p>
          <a:p>
            <a:pPr>
              <a:spcBef>
                <a:spcPts val="300"/>
              </a:spcBef>
            </a:pPr>
            <a:endParaRPr b="0"/>
          </a:p>
          <a:p>
            <a:pPr>
              <a:spcBef>
                <a:spcPts val="300"/>
              </a:spcBef>
              <a:defRPr sz="1100" b="1"/>
            </a:pPr>
            <a:r>
              <a:t>Receive earlier notification of financial aid packages. </a:t>
            </a:r>
            <a:r>
              <a:rPr b="0"/>
              <a:t>If students apply for aid earlier, colleges can in turn provide financial aid notifications to students earlier, ensuring that students and families have more time to prepare for college costs. Early notification also means more time for financial aid administrators to counsel students and families. </a:t>
            </a:r>
          </a:p>
          <a:p>
            <a:pPr>
              <a:spcBef>
                <a:spcPts val="0"/>
              </a:spcBef>
              <a:defRPr sz="1100"/>
            </a:pPr>
            <a:endParaRPr b="0"/>
          </a:p>
          <a:p>
            <a:pPr>
              <a:spcBef>
                <a:spcPts val="300"/>
              </a:spcBef>
              <a:defRPr sz="1100"/>
            </a:pPr>
            <a:r>
              <a:t>If you plan to attend college starting in Fall 2017, the FAFSA becomes available starting October 1, 201</a:t>
            </a:r>
          </a:p>
          <a:p>
            <a:pPr>
              <a:spcBef>
                <a:spcPts val="300"/>
              </a:spcBef>
              <a:defRPr sz="1100"/>
            </a:pPr>
            <a:r>
              <a:t>You'll fill out the FAFSA for the 2017-2018 academic year using tax information from 2015</a:t>
            </a:r>
          </a:p>
          <a:p>
            <a:pPr>
              <a:spcBef>
                <a:spcPts val="300"/>
              </a:spcBef>
              <a:defRPr sz="1100"/>
            </a:pPr>
            <a:r>
              <a:t>The University of Missouri priority FAFSA deadline is March 1</a:t>
            </a:r>
          </a:p>
          <a:p>
            <a:pPr>
              <a:spcBef>
                <a:spcPts val="300"/>
              </a:spcBef>
              <a:defRPr sz="1100"/>
            </a:pPr>
            <a:r>
              <a:t>At this time the FAFSA priority deadline for state aid in Missouri is April 1. (I don't know if they want to include this...we don't know yet if it's going to change or not).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noRot="1" noChangeAspect="1"/>
          </p:cNvSpPr>
          <p:nvPr>
            <p:ph type="sldImg"/>
          </p:nvPr>
        </p:nvSpPr>
        <p:spPr>
          <a:prstGeom prst="rect">
            <a:avLst/>
          </a:prstGeom>
        </p:spPr>
        <p:txBody>
          <a:bodyPr/>
          <a:lstStyle/>
          <a:p>
            <a:endParaRPr/>
          </a:p>
        </p:txBody>
      </p:sp>
      <p:sp>
        <p:nvSpPr>
          <p:cNvPr id="848" name="Shape 848"/>
          <p:cNvSpPr>
            <a:spLocks noGrp="1"/>
          </p:cNvSpPr>
          <p:nvPr>
            <p:ph type="body" sz="quarter" idx="1"/>
          </p:nvPr>
        </p:nvSpPr>
        <p:spPr>
          <a:prstGeom prst="rect">
            <a:avLst/>
          </a:prstGeom>
        </p:spPr>
        <p:txBody>
          <a:bodyPr/>
          <a:lstStyle/>
          <a:p>
            <a:r>
              <a:t>To determine your financial need, the U.S. Department of Education uses a formula established by Congress called Federal Methodology. This need</a:t>
            </a:r>
          </a:p>
          <a:p>
            <a:r>
              <a:t>analysis formula, using information from the FAFSA, determines the amount you and your family are expected to contribute towards your</a:t>
            </a:r>
          </a:p>
          <a:p>
            <a:r>
              <a:t>college education, which is called the </a:t>
            </a:r>
            <a:r>
              <a:rPr b="1"/>
              <a:t>Expected Family Contribution </a:t>
            </a:r>
            <a:r>
              <a:t>(EFC). Because it’s based on family information, your EFC will remain the</a:t>
            </a:r>
          </a:p>
          <a:p>
            <a:r>
              <a:t>same regardless of the college you attend.</a:t>
            </a:r>
          </a:p>
          <a:p>
            <a:endParaRPr/>
          </a:p>
          <a:p>
            <a:r>
              <a:t>At each college, the financial aid office will calculate your financial need by subtracting the EFC from the COA. In many cases, the college may not be</a:t>
            </a:r>
          </a:p>
          <a:p>
            <a:r>
              <a:t>able to meet 100% of your financial need. The difference between the cost of attendance and the amount of financial aid offered by the college is</a:t>
            </a:r>
          </a:p>
          <a:p>
            <a:r>
              <a:t>referred to as the gap, which you and your family will be responsible for paying out-of-pocket.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a:spLocks noGrp="1" noRot="1" noChangeAspect="1"/>
          </p:cNvSpPr>
          <p:nvPr>
            <p:ph type="sldImg"/>
          </p:nvPr>
        </p:nvSpPr>
        <p:spPr>
          <a:prstGeom prst="rect">
            <a:avLst/>
          </a:prstGeom>
        </p:spPr>
        <p:txBody>
          <a:bodyPr/>
          <a:lstStyle/>
          <a:p>
            <a:endParaRPr/>
          </a:p>
        </p:txBody>
      </p:sp>
      <p:sp>
        <p:nvSpPr>
          <p:cNvPr id="897" name="Shape 897"/>
          <p:cNvSpPr>
            <a:spLocks noGrp="1"/>
          </p:cNvSpPr>
          <p:nvPr>
            <p:ph type="body" sz="quarter" idx="1"/>
          </p:nvPr>
        </p:nvSpPr>
        <p:spPr>
          <a:prstGeom prst="rect">
            <a:avLst/>
          </a:prstGeom>
        </p:spPr>
        <p:txBody>
          <a:bodyPr/>
          <a:lstStyle/>
          <a:p>
            <a:r>
              <a:t>Remember your EFC will be the same at each college but your COA will be different.  As a result your financial need will not be the same at every college.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hape 915"/>
          <p:cNvSpPr>
            <a:spLocks noGrp="1" noRot="1" noChangeAspect="1"/>
          </p:cNvSpPr>
          <p:nvPr>
            <p:ph type="sldImg"/>
          </p:nvPr>
        </p:nvSpPr>
        <p:spPr>
          <a:prstGeom prst="rect">
            <a:avLst/>
          </a:prstGeom>
        </p:spPr>
        <p:txBody>
          <a:bodyPr/>
          <a:lstStyle/>
          <a:p>
            <a:endParaRPr/>
          </a:p>
        </p:txBody>
      </p:sp>
      <p:sp>
        <p:nvSpPr>
          <p:cNvPr id="916" name="Shape 916"/>
          <p:cNvSpPr>
            <a:spLocks noGrp="1"/>
          </p:cNvSpPr>
          <p:nvPr>
            <p:ph type="body" sz="quarter" idx="1"/>
          </p:nvPr>
        </p:nvSpPr>
        <p:spPr>
          <a:prstGeom prst="rect">
            <a:avLst/>
          </a:prstGeom>
        </p:spPr>
        <p:txBody>
          <a:bodyPr/>
          <a:lstStyle/>
          <a:p>
            <a:pPr>
              <a:lnSpc>
                <a:spcPct val="90000"/>
              </a:lnSpc>
            </a:pPr>
            <a:r>
              <a:t>$3,500 + $2,000*  total amount of direct loan for freshman year</a:t>
            </a:r>
          </a:p>
          <a:p>
            <a:pPr>
              <a:lnSpc>
                <a:spcPct val="90000"/>
              </a:lnSpc>
              <a:defRPr>
                <a:latin typeface="Gill Sans MT"/>
                <a:ea typeface="Gill Sans MT"/>
                <a:cs typeface="Gill Sans MT"/>
                <a:sym typeface="Gill Sans MT"/>
              </a:defRPr>
            </a:pPr>
            <a:endParaRPr/>
          </a:p>
          <a:p>
            <a:pPr>
              <a:lnSpc>
                <a:spcPct val="90000"/>
              </a:lnSpc>
              <a:spcBef>
                <a:spcPts val="0"/>
              </a:spcBef>
            </a:pPr>
            <a:endParaRPr/>
          </a:p>
          <a:p>
            <a:pPr>
              <a:lnSpc>
                <a:spcPct val="90000"/>
              </a:lnSpc>
              <a:defRPr b="1"/>
            </a:pPr>
            <a:r>
              <a:t>William D. Ford Federal Direct Loans</a:t>
            </a:r>
          </a:p>
          <a:p>
            <a:pPr>
              <a:lnSpc>
                <a:spcPct val="90000"/>
              </a:lnSpc>
            </a:pPr>
            <a:r>
              <a:t>The William D. Ford Federal Direct Loan Program is a loan program in which the federal government is the lender. (The Stafford Loan Program is a loan program in which individual banks are the lenders.) Direct loans are owned by the federal government and loan repayments are made to the government through the </a:t>
            </a:r>
            <a:r>
              <a:rPr u="sng">
                <a:solidFill>
                  <a:srgbClr val="009999"/>
                </a:solidFill>
                <a:uFill>
                  <a:solidFill>
                    <a:srgbClr val="009999"/>
                  </a:solidFill>
                </a:uFill>
                <a:hlinkClick r:id="rId3"/>
              </a:rPr>
              <a:t>Direct Loan Servicing Center.</a:t>
            </a:r>
            <a:r>
              <a:t> Direct loans are not sold to the secondary market as are many Stafford loans.</a:t>
            </a:r>
            <a:br/>
            <a:r>
              <a:t/>
            </a:r>
            <a:br/>
            <a:r>
              <a:t>To apply for a William D. Ford Federal Direct loan, please contact the </a:t>
            </a:r>
            <a:r>
              <a:rPr u="sng">
                <a:solidFill>
                  <a:srgbClr val="009999"/>
                </a:solidFill>
                <a:uFill>
                  <a:solidFill>
                    <a:srgbClr val="009999"/>
                  </a:solidFill>
                </a:uFill>
                <a:hlinkClick r:id="rId4"/>
              </a:rPr>
              <a:t>MU Student Financial Aid Office</a:t>
            </a:r>
            <a:r>
              <a:t>. A William D. Ford Federal Direct loan can be either subsidized or unsubsidized. A subsidized loan is one in which the borrower is not charged any interest before repayment begins and is not charged any interest during authorized periods of deferment. The amount of subsidized loan a borrower may receive is based on financial need. An unsubsidized loan is one in which the borrower is charged interest from the day the loan is disbursed. Interest is also charged during authorized periods of deferment. The amount of unsubsidized loan a borrower may receive is not based on financial need. </a:t>
            </a:r>
            <a:br/>
            <a:r>
              <a:t/>
            </a:r>
            <a:b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t>Pell is based on enrollment status.  Full time, three quarter, half or less than half.</a:t>
            </a:r>
          </a:p>
          <a:p>
            <a:endParaRPr/>
          </a:p>
          <a:p>
            <a:pPr>
              <a:lnSpc>
                <a:spcPct val="110000"/>
              </a:lnSpc>
              <a:defRPr u="sng"/>
            </a:pPr>
            <a:r>
              <a:t>SEOG</a:t>
            </a:r>
          </a:p>
          <a:p>
            <a:pPr>
              <a:lnSpc>
                <a:spcPct val="110000"/>
              </a:lnSpc>
            </a:pPr>
            <a:r>
              <a:t>Must be earning 1</a:t>
            </a:r>
            <a:r>
              <a:rPr baseline="30000"/>
              <a:t>st</a:t>
            </a:r>
            <a:r>
              <a:t> undergraduate degree for SEOG</a:t>
            </a:r>
          </a:p>
          <a:p>
            <a:pPr>
              <a:lnSpc>
                <a:spcPct val="110000"/>
              </a:lnSpc>
            </a:pPr>
            <a:r>
              <a:t>Funding for SEOG and Work Study is determined by each campus, has a priority date, and is limited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a:spLocks noGrp="1" noRot="1" noChangeAspect="1"/>
          </p:cNvSpPr>
          <p:nvPr>
            <p:ph type="sldImg"/>
          </p:nvPr>
        </p:nvSpPr>
        <p:spPr>
          <a:prstGeom prst="rect">
            <a:avLst/>
          </a:prstGeom>
        </p:spPr>
        <p:txBody>
          <a:bodyPr/>
          <a:lstStyle/>
          <a:p>
            <a:endParaRPr/>
          </a:p>
        </p:txBody>
      </p:sp>
      <p:sp>
        <p:nvSpPr>
          <p:cNvPr id="930" name="Shape 930"/>
          <p:cNvSpPr>
            <a:spLocks noGrp="1"/>
          </p:cNvSpPr>
          <p:nvPr>
            <p:ph type="body" sz="quarter" idx="1"/>
          </p:nvPr>
        </p:nvSpPr>
        <p:spPr>
          <a:prstGeom prst="rect">
            <a:avLst/>
          </a:prstGeom>
        </p:spPr>
        <p:txBody>
          <a:bodyPr/>
          <a:lstStyle/>
          <a:p>
            <a:r>
              <a:t>Pell Grant  EFC cut off was $4,995</a:t>
            </a:r>
          </a:p>
          <a:p>
            <a:endParaRPr/>
          </a:p>
          <a:p>
            <a:pPr>
              <a:defRPr b="1"/>
            </a:pPr>
            <a:r>
              <a:t>Kansas Comprehensive Grant</a:t>
            </a:r>
          </a:p>
          <a:p>
            <a:r>
              <a:t>A Kansas Comprehensive Grant represents a form of state "gift" aid. A Kansas Comprehensive Grant is awarded to students with exceptional financial need. Approximate annual amounts are between $50 to $1,500. Priority for the Kansas Comprehensive Grant is given to residents of Kansas who meet the state of Kansas priority date for filing the </a:t>
            </a:r>
            <a:r>
              <a:rPr b="1" u="sng">
                <a:solidFill>
                  <a:srgbClr val="009999"/>
                </a:solidFill>
                <a:uFill>
                  <a:solidFill>
                    <a:srgbClr val="009999"/>
                  </a:solidFill>
                </a:uFill>
                <a:hlinkClick r:id="rId3"/>
              </a:rPr>
              <a:t>Free Application for Federal Student Aid (FAFSA)</a:t>
            </a:r>
            <a:r>
              <a:t>. For the 2015-2016 academic year, the </a:t>
            </a:r>
            <a:r>
              <a:rPr u="sng">
                <a:solidFill>
                  <a:srgbClr val="009999"/>
                </a:solidFill>
                <a:uFill>
                  <a:solidFill>
                    <a:srgbClr val="009999"/>
                  </a:solidFill>
                </a:uFill>
                <a:hlinkClick r:id="rId4"/>
              </a:rPr>
              <a:t>OSFA</a:t>
            </a:r>
            <a:r>
              <a:t> priority date to submit the FAFSA is Sunday, March 1, 2015.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pPr>
              <a:defRPr b="1">
                <a:latin typeface="Century Gothic"/>
                <a:ea typeface="Century Gothic"/>
                <a:cs typeface="Century Gothic"/>
                <a:sym typeface="Century Gothic"/>
              </a:defRPr>
            </a:pPr>
            <a:r>
              <a:t>Size 2018</a:t>
            </a:r>
          </a:p>
          <a:p>
            <a:pPr>
              <a:defRPr>
                <a:latin typeface="Century Gothic"/>
                <a:ea typeface="Century Gothic"/>
                <a:cs typeface="Century Gothic"/>
                <a:sym typeface="Century Gothic"/>
              </a:defRPr>
            </a:pPr>
            <a:r>
              <a:t>University of Central Florida 55,783</a:t>
            </a:r>
          </a:p>
          <a:p>
            <a:pPr>
              <a:defRPr>
                <a:latin typeface="Century Gothic"/>
                <a:ea typeface="Century Gothic"/>
                <a:cs typeface="Century Gothic"/>
                <a:sym typeface="Century Gothic"/>
              </a:defRPr>
            </a:pPr>
            <a:r>
              <a:t>Texas A&amp;M University — College Station 48,346</a:t>
            </a:r>
          </a:p>
          <a:p>
            <a:pPr>
              <a:defRPr>
                <a:latin typeface="Century Gothic"/>
                <a:ea typeface="Century Gothic"/>
                <a:cs typeface="Century Gothic"/>
                <a:sym typeface="Century Gothic"/>
              </a:defRPr>
            </a:pPr>
            <a:r>
              <a:t>The Ohio State University 45,831</a:t>
            </a:r>
          </a:p>
          <a:p>
            <a:pPr>
              <a:defRPr>
                <a:latin typeface="Century Gothic"/>
                <a:ea typeface="Century Gothic"/>
                <a:cs typeface="Century Gothic"/>
                <a:sym typeface="Century Gothic"/>
              </a:defRPr>
            </a:pPr>
            <a:r>
              <a:t>Florida International University 45,813</a:t>
            </a:r>
            <a:endParaRPr b="1"/>
          </a:p>
          <a:p>
            <a:pPr>
              <a:defRPr b="1"/>
            </a:pPr>
            <a:endParaRPr b="1"/>
          </a:p>
          <a:p>
            <a:pPr>
              <a:defRPr b="1"/>
            </a:pPr>
            <a:r>
              <a:t>LOCATION</a:t>
            </a:r>
          </a:p>
          <a:p>
            <a:pPr>
              <a:defRPr b="1"/>
            </a:pPr>
            <a:r>
              <a:t>81% students go to college within their home state (Chronicle Higher Ed)</a:t>
            </a:r>
          </a:p>
          <a:p>
            <a:pPr>
              <a:defRPr b="1"/>
            </a:pPr>
            <a:endParaRPr/>
          </a:p>
          <a:p>
            <a:endParaRPr/>
          </a:p>
          <a:p>
            <a:pPr>
              <a:defRPr b="1"/>
            </a:pPr>
            <a:r>
              <a:t>COST</a:t>
            </a:r>
          </a:p>
          <a:p>
            <a:r>
              <a:t>Most expensive colleges from The Chronicle of Higher Ed</a:t>
            </a:r>
          </a:p>
          <a:p>
            <a:r>
              <a:t>1  George Washington University Washington, D.C.  2006-07 tuition: $37,820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Shape 937"/>
          <p:cNvSpPr>
            <a:spLocks noGrp="1" noRot="1" noChangeAspect="1"/>
          </p:cNvSpPr>
          <p:nvPr>
            <p:ph type="sldImg"/>
          </p:nvPr>
        </p:nvSpPr>
        <p:spPr>
          <a:prstGeom prst="rect">
            <a:avLst/>
          </a:prstGeom>
        </p:spPr>
        <p:txBody>
          <a:bodyPr/>
          <a:lstStyle/>
          <a:p>
            <a:endParaRPr/>
          </a:p>
        </p:txBody>
      </p:sp>
      <p:sp>
        <p:nvSpPr>
          <p:cNvPr id="938" name="Shape 938"/>
          <p:cNvSpPr>
            <a:spLocks noGrp="1"/>
          </p:cNvSpPr>
          <p:nvPr>
            <p:ph type="body" sz="quarter" idx="1"/>
          </p:nvPr>
        </p:nvSpPr>
        <p:spPr>
          <a:prstGeom prst="rect">
            <a:avLst/>
          </a:prstGeom>
        </p:spPr>
        <p:txBody>
          <a:bodyPr/>
          <a:lstStyle/>
          <a:p>
            <a:r>
              <a:t>Pell Grant  EFC cut off was $4,995</a:t>
            </a:r>
          </a:p>
          <a:p>
            <a:endParaRPr/>
          </a:p>
          <a:p>
            <a:pPr>
              <a:defRPr b="1"/>
            </a:pPr>
            <a:r>
              <a:t>Kansas Comprehensive Grant</a:t>
            </a:r>
          </a:p>
          <a:p>
            <a:r>
              <a:t>A Kansas Comprehensive Grant represents a form of state "gift" aid. A Kansas Comprehensive Grant is awarded to students with exceptional financial need. Approximate annual amounts are between $50 to $1,500. Priority for the Kansas Comprehensive Grant is given to residents of Kansas who meet the state of Kansas priority date for filing the </a:t>
            </a:r>
            <a:r>
              <a:rPr b="1" u="sng">
                <a:solidFill>
                  <a:srgbClr val="009999"/>
                </a:solidFill>
                <a:uFill>
                  <a:solidFill>
                    <a:srgbClr val="009999"/>
                  </a:solidFill>
                </a:uFill>
                <a:hlinkClick r:id="rId3"/>
              </a:rPr>
              <a:t>Free Application for Federal Student Aid (FAFSA)</a:t>
            </a:r>
            <a:r>
              <a:t>. For the 2015-2016 academic year, the </a:t>
            </a:r>
            <a:r>
              <a:rPr u="sng">
                <a:solidFill>
                  <a:srgbClr val="009999"/>
                </a:solidFill>
                <a:uFill>
                  <a:solidFill>
                    <a:srgbClr val="009999"/>
                  </a:solidFill>
                </a:uFill>
                <a:hlinkClick r:id="rId4"/>
              </a:rPr>
              <a:t>OSFA</a:t>
            </a:r>
            <a:r>
              <a:t> priority date to submit the FAFSA is Sunday, March 1, 2015.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Shape 947"/>
          <p:cNvSpPr>
            <a:spLocks noGrp="1" noRot="1" noChangeAspect="1"/>
          </p:cNvSpPr>
          <p:nvPr>
            <p:ph type="sldImg"/>
          </p:nvPr>
        </p:nvSpPr>
        <p:spPr>
          <a:prstGeom prst="rect">
            <a:avLst/>
          </a:prstGeom>
        </p:spPr>
        <p:txBody>
          <a:bodyPr/>
          <a:lstStyle/>
          <a:p>
            <a:endParaRPr/>
          </a:p>
        </p:txBody>
      </p:sp>
      <p:sp>
        <p:nvSpPr>
          <p:cNvPr id="948" name="Shape 948"/>
          <p:cNvSpPr>
            <a:spLocks noGrp="1"/>
          </p:cNvSpPr>
          <p:nvPr>
            <p:ph type="body" sz="quarter" idx="1"/>
          </p:nvPr>
        </p:nvSpPr>
        <p:spPr>
          <a:prstGeom prst="rect">
            <a:avLst/>
          </a:prstGeom>
        </p:spPr>
        <p:txBody>
          <a:bodyPr/>
          <a:lstStyle/>
          <a:p>
            <a:r>
              <a:t>Divorce:  the parent that provides more support for the student in high school is the parent that files the FAFSA</a:t>
            </a:r>
          </a:p>
          <a:p>
            <a:r>
              <a:t> </a:t>
            </a:r>
          </a:p>
          <a:p>
            <a:r>
              <a:t>If parents truly split support 50%-50%, then the parents can decide who files the FAFSA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hape 953"/>
          <p:cNvSpPr>
            <a:spLocks noGrp="1" noRot="1" noChangeAspect="1"/>
          </p:cNvSpPr>
          <p:nvPr>
            <p:ph type="sldImg"/>
          </p:nvPr>
        </p:nvSpPr>
        <p:spPr>
          <a:prstGeom prst="rect">
            <a:avLst/>
          </a:prstGeom>
        </p:spPr>
        <p:txBody>
          <a:bodyPr/>
          <a:lstStyle/>
          <a:p>
            <a:endParaRPr/>
          </a:p>
        </p:txBody>
      </p:sp>
      <p:sp>
        <p:nvSpPr>
          <p:cNvPr id="954" name="Shape 954"/>
          <p:cNvSpPr>
            <a:spLocks noGrp="1"/>
          </p:cNvSpPr>
          <p:nvPr>
            <p:ph type="body" sz="quarter" idx="1"/>
          </p:nvPr>
        </p:nvSpPr>
        <p:spPr>
          <a:prstGeom prst="rect">
            <a:avLst/>
          </a:prstGeom>
        </p:spPr>
        <p:txBody>
          <a:bodyPr/>
          <a:lstStyle/>
          <a:p>
            <a:r>
              <a:rPr dirty="0"/>
              <a:t>State of Missouri- Feb </a:t>
            </a:r>
            <a:r>
              <a:rPr dirty="0" smtClean="0"/>
              <a:t>1</a:t>
            </a:r>
            <a:endParaRPr dirty="0"/>
          </a:p>
          <a:p>
            <a:r>
              <a:rPr dirty="0"/>
              <a:t>UMSL- April 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The fees for each CLEP test are $105, which MUST include a payment of $40 (check, cash, or money order) to the University of Missouri AND a $65 check or VISA, Mastercard, or American Express payment to CLEP on the day of the test.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pPr>
              <a:lnSpc>
                <a:spcPct val="80000"/>
              </a:lnSpc>
              <a:spcBef>
                <a:spcPts val="300"/>
              </a:spcBef>
              <a:defRPr sz="1100" b="1"/>
            </a:pPr>
            <a:r>
              <a:t>http://chronicle.com/article/30-Ways-to-Rate-a-College/124160/ </a:t>
            </a:r>
          </a:p>
          <a:p>
            <a:pPr>
              <a:lnSpc>
                <a:spcPct val="80000"/>
              </a:lnSpc>
              <a:spcBef>
                <a:spcPts val="300"/>
              </a:spcBef>
              <a:defRPr sz="1100" b="1"/>
            </a:pPr>
            <a:endParaRPr/>
          </a:p>
          <a:p>
            <a:pPr>
              <a:lnSpc>
                <a:spcPct val="80000"/>
              </a:lnSpc>
              <a:spcBef>
                <a:spcPts val="300"/>
              </a:spcBef>
              <a:defRPr sz="1100" b="1"/>
            </a:pPr>
            <a:r>
              <a:t>30 Ways to Rate a College</a:t>
            </a:r>
          </a:p>
          <a:p>
            <a:pPr>
              <a:lnSpc>
                <a:spcPct val="80000"/>
              </a:lnSpc>
              <a:spcBef>
                <a:spcPts val="300"/>
              </a:spcBef>
              <a:defRPr sz="1100"/>
            </a:pPr>
            <a:r>
              <a:t>By Alex Richards and Ron Coddington</a:t>
            </a:r>
          </a:p>
          <a:p>
            <a:pPr>
              <a:lnSpc>
                <a:spcPct val="80000"/>
              </a:lnSpc>
              <a:spcBef>
                <a:spcPts val="300"/>
              </a:spcBef>
              <a:defRPr sz="1100"/>
            </a:pPr>
            <a:r>
              <a:t>The lines below connect raters to each of the measures they take into account. Notice how few measures are shared by two or more raters. That indicates a lack of agreement among them on what defines quality. Much of the emphasis is on “input measures” such as student selectivity, faculty-student ratio, and retention of freshmen. Except for graduation rates, almost no “outcome measures,” such as whether a student comes out prepared to succeed in the work force, are used.</a:t>
            </a:r>
          </a:p>
          <a:p>
            <a:pPr>
              <a:lnSpc>
                <a:spcPct val="80000"/>
              </a:lnSpc>
              <a:spcBef>
                <a:spcPts val="300"/>
              </a:spcBef>
              <a:defRPr sz="1100"/>
            </a:pPr>
            <a:endParaRPr/>
          </a:p>
          <a:p>
            <a:pPr>
              <a:lnSpc>
                <a:spcPct val="80000"/>
              </a:lnSpc>
              <a:spcBef>
                <a:spcPts val="300"/>
              </a:spcBef>
              <a:defRPr sz="1100" b="1"/>
            </a:pPr>
            <a:r>
              <a:rPr u="sng">
                <a:solidFill>
                  <a:srgbClr val="009999"/>
                </a:solidFill>
                <a:uFill>
                  <a:solidFill>
                    <a:srgbClr val="009999"/>
                  </a:solidFill>
                </a:uFill>
                <a:hlinkClick r:id="rId3"/>
              </a:rPr>
              <a:t>Measuring Stick</a:t>
            </a:r>
            <a:r>
              <a:t> </a:t>
            </a:r>
          </a:p>
          <a:p>
            <a:pPr>
              <a:lnSpc>
                <a:spcPct val="80000"/>
              </a:lnSpc>
              <a:spcBef>
                <a:spcPts val="300"/>
              </a:spcBef>
              <a:defRPr sz="1100"/>
            </a:pPr>
            <a:r>
              <a:t>August 29, 2010</a:t>
            </a:r>
          </a:p>
          <a:p>
            <a:pPr>
              <a:lnSpc>
                <a:spcPct val="80000"/>
              </a:lnSpc>
              <a:spcBef>
                <a:spcPts val="300"/>
              </a:spcBef>
              <a:defRPr sz="1100" b="1"/>
            </a:pPr>
            <a:r>
              <a:t>30 Ways to Rate a College</a:t>
            </a:r>
          </a:p>
          <a:p>
            <a:pPr>
              <a:lnSpc>
                <a:spcPct val="80000"/>
              </a:lnSpc>
              <a:spcBef>
                <a:spcPts val="300"/>
              </a:spcBef>
              <a:defRPr sz="1100"/>
            </a:pPr>
            <a:r>
              <a:t>By Alex Richards and Ron Coddington</a:t>
            </a:r>
          </a:p>
          <a:p>
            <a:pPr>
              <a:lnSpc>
                <a:spcPct val="80000"/>
              </a:lnSpc>
              <a:spcBef>
                <a:spcPts val="300"/>
              </a:spcBef>
              <a:defRPr sz="1100"/>
            </a:pPr>
            <a:r>
              <a:t>The lines below connect raters to each of the measures they take into account. Notice how few measures are shared by two or more raters. That indicates a lack of agreement among them on what defines quality. Much of the emphasis is on “input measures” such as student selectivity, faculty-student ratio, and retention of freshmen. Except for graduation rates, almost no “outcome measures,” such as whether a student comes out prepared to succeed in the work force, are used.</a:t>
            </a:r>
          </a:p>
          <a:p>
            <a:pPr>
              <a:lnSpc>
                <a:spcPct val="80000"/>
              </a:lnSpc>
              <a:spcBef>
                <a:spcPts val="300"/>
              </a:spcBef>
              <a:defRPr sz="1100"/>
            </a:pPr>
            <a:r>
              <a:t>* Published in a partnership between these two organizations through 2009.</a:t>
            </a:r>
            <a:br/>
            <a:r>
              <a:t>Note: In some cases, separate measures shown here are combined to create a single variable used for ranking colleges.</a:t>
            </a:r>
          </a:p>
          <a:p>
            <a:pPr>
              <a:lnSpc>
                <a:spcPct val="80000"/>
              </a:lnSpc>
              <a:spcBef>
                <a:spcPts val="300"/>
              </a:spcBef>
              <a:defRPr sz="1100"/>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noRot="1" noChangeAspect="1"/>
          </p:cNvSpPr>
          <p:nvPr>
            <p:ph type="sldImg"/>
          </p:nvPr>
        </p:nvSpPr>
        <p:spPr>
          <a:prstGeom prst="rect">
            <a:avLst/>
          </a:prstGeom>
        </p:spPr>
        <p:txBody>
          <a:bodyPr/>
          <a:lstStyle/>
          <a:p>
            <a:endParaRPr/>
          </a:p>
        </p:txBody>
      </p:sp>
      <p:sp>
        <p:nvSpPr>
          <p:cNvPr id="634" name="Shape 634"/>
          <p:cNvSpPr>
            <a:spLocks noGrp="1"/>
          </p:cNvSpPr>
          <p:nvPr>
            <p:ph type="body" sz="quarter" idx="1"/>
          </p:nvPr>
        </p:nvSpPr>
        <p:spPr>
          <a:prstGeom prst="rect">
            <a:avLst/>
          </a:prstGeom>
        </p:spPr>
        <p:txBody>
          <a:bodyPr/>
          <a:lstStyle/>
          <a:p>
            <a:r>
              <a:t>When deciding where to go to college, money shouldn’t be the first thing you think about. Yes, college is expensive. But there are ways to pay for it if you plan ahead.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spcBef>
                <a:spcPts val="0"/>
              </a:spcBef>
            </a:pPr>
            <a:r>
              <a:t>Mizzou falls mid-range</a:t>
            </a:r>
          </a:p>
          <a:p>
            <a:pPr>
              <a:spcBef>
                <a:spcPts val="0"/>
              </a:spcBef>
            </a:pPr>
            <a:r>
              <a:t>College of the Ozarks-free with students working on campus</a:t>
            </a:r>
          </a:p>
          <a:p>
            <a:pPr>
              <a:spcBef>
                <a:spcPts val="0"/>
              </a:spcBef>
            </a:pPr>
            <a:r>
              <a:t>Wash U-$58,000+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pPr marL="190500" indent="-190500"/>
            <a:r>
              <a:t>Financial aid comes from a variety of sources.</a:t>
            </a:r>
          </a:p>
          <a:p>
            <a:pPr marL="190500" indent="-190500">
              <a:buSzPct val="100000"/>
              <a:buChar char="•"/>
              <a:defRPr b="1"/>
            </a:pPr>
            <a:r>
              <a:t>Federal Government - </a:t>
            </a:r>
            <a:r>
              <a:rPr b="0"/>
              <a:t>Most federal financial aid programs are administered by the U.S. Department of Education.  </a:t>
            </a:r>
          </a:p>
          <a:p>
            <a:pPr marL="190500" indent="-190500">
              <a:buSzPct val="100000"/>
              <a:buChar char="•"/>
              <a:defRPr b="1"/>
            </a:pPr>
            <a:r>
              <a:t>State Government - </a:t>
            </a:r>
            <a:r>
              <a:rPr b="0"/>
              <a:t>In Illinois, most state and some federal financial aid is administered by the Illinois Student Assistance Commission (ISAC).</a:t>
            </a:r>
          </a:p>
          <a:p>
            <a:pPr marL="190500" indent="-190500">
              <a:buSzPct val="100000"/>
              <a:buChar char="•"/>
              <a:defRPr b="1"/>
            </a:pPr>
            <a:r>
              <a:t>Colleges and Universities - </a:t>
            </a:r>
            <a:r>
              <a:rPr b="0"/>
              <a:t>Colleges, universities and other higher education institutions also offer financial aid assistance to their students.  The financial aid office on campus is the best place to find out about financial aid.</a:t>
            </a:r>
          </a:p>
          <a:p>
            <a:pPr marL="190500" indent="-190500">
              <a:buSzPct val="100000"/>
              <a:buChar char="•"/>
              <a:defRPr b="1"/>
            </a:pPr>
            <a:r>
              <a:t>Private Sources - </a:t>
            </a:r>
            <a:r>
              <a:rPr b="0"/>
              <a:t>Many agencies, associations, corporations, and civic, religious and philanthropic groups provide money for college students. There are different eligibility requirements, award amounts, application forms and deadlines, so be sure to research them carefully.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pPr marL="342900" indent="-342900">
              <a:spcBef>
                <a:spcPts val="900"/>
              </a:spcBef>
            </a:pPr>
            <a:r>
              <a:t>There are two basic types of financial aid: gift-aid and self-help.</a:t>
            </a:r>
          </a:p>
          <a:p>
            <a:pPr marL="342900" indent="-342900">
              <a:spcBef>
                <a:spcPts val="900"/>
              </a:spcBef>
              <a:defRPr b="1"/>
            </a:pPr>
            <a:r>
              <a:t>Gift Aid</a:t>
            </a:r>
            <a:r>
              <a:rPr b="0"/>
              <a:t> is usually in the form of grants and scholarships.  It is assistance that does not have to be repaid.</a:t>
            </a:r>
          </a:p>
          <a:p>
            <a:pPr marL="342900" indent="-342900">
              <a:spcBef>
                <a:spcPts val="900"/>
              </a:spcBef>
              <a:buSzPct val="100000"/>
              <a:buChar char="•"/>
              <a:defRPr b="1"/>
            </a:pPr>
            <a:r>
              <a:t>Grants</a:t>
            </a:r>
            <a:r>
              <a:rPr b="0"/>
              <a:t> are usually awarded based on a family’s financial need. </a:t>
            </a:r>
          </a:p>
          <a:p>
            <a:pPr marL="342900" indent="-342900">
              <a:spcBef>
                <a:spcPts val="900"/>
              </a:spcBef>
              <a:buSzPct val="100000"/>
              <a:buChar char="•"/>
              <a:defRPr b="1"/>
            </a:pPr>
            <a:r>
              <a:t>Scholarships</a:t>
            </a:r>
            <a:r>
              <a:rPr b="0"/>
              <a:t> may be awarded on the basis of merit such as academic achievement, athletic ability, artistic talent, background, or other attributes you may possess.</a:t>
            </a:r>
          </a:p>
          <a:p>
            <a:pPr marL="342900" indent="-342900">
              <a:spcBef>
                <a:spcPts val="900"/>
              </a:spcBef>
              <a:defRPr b="1"/>
            </a:pPr>
            <a:r>
              <a:t>Self-Help Aid</a:t>
            </a:r>
            <a:r>
              <a:rPr b="0"/>
              <a:t> requires you to take a bit more responsibility and includes work opportunities and loans or limited ability to meet the costs of college.  </a:t>
            </a:r>
          </a:p>
          <a:p>
            <a:pPr marL="342900" indent="-342900">
              <a:spcBef>
                <a:spcPts val="900"/>
              </a:spcBef>
              <a:buSzPct val="100000"/>
              <a:buChar char="•"/>
              <a:defRPr b="1"/>
            </a:pPr>
            <a:r>
              <a:t>Work-study</a:t>
            </a:r>
            <a:r>
              <a:rPr b="0"/>
              <a:t> allows you an opportunity to earn money while you’re in college.  The money you earn is paid directly to you and it is up to you to use this money wisely.   </a:t>
            </a:r>
          </a:p>
          <a:p>
            <a:pPr marL="342900" indent="-342900">
              <a:spcBef>
                <a:spcPts val="900"/>
              </a:spcBef>
              <a:buSzPct val="100000"/>
              <a:buChar char="•"/>
              <a:defRPr b="1"/>
            </a:pPr>
            <a:r>
              <a:t>Student loans</a:t>
            </a:r>
            <a:r>
              <a:rPr b="0"/>
              <a:t> are financial aid that must be repaid and should always be considered as a last resort for paying for college.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lvl1pPr>
              <a:spcBef>
                <a:spcPts val="0"/>
              </a:spcBef>
            </a:lvl1pPr>
          </a:lstStyle>
          <a:p>
            <a:r>
              <a:t>Academic and Merit  Scholarships, competitive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xfrm>
            <a:off x="1828800" y="1600200"/>
            <a:ext cx="68580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304800"/>
            <a:ext cx="2057400" cy="5821363"/>
          </a:xfrm>
          <a:prstGeom prst="rect">
            <a:avLst/>
          </a:prstGeom>
        </p:spPr>
        <p:txBody>
          <a:bodyPr/>
          <a:lstStyle/>
          <a:p>
            <a:r>
              <a:t>Title Text</a:t>
            </a:r>
          </a:p>
        </p:txBody>
      </p:sp>
      <p:sp>
        <p:nvSpPr>
          <p:cNvPr id="102" name="Body Level One…"/>
          <p:cNvSpPr txBox="1">
            <a:spLocks noGrp="1"/>
          </p:cNvSpPr>
          <p:nvPr>
            <p:ph type="body" idx="1"/>
          </p:nvPr>
        </p:nvSpPr>
        <p:spPr>
          <a:xfrm>
            <a:off x="457200" y="304800"/>
            <a:ext cx="6019800" cy="58213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10" name="Title Text"/>
          <p:cNvSpPr txBox="1">
            <a:spLocks noGrp="1"/>
          </p:cNvSpPr>
          <p:nvPr>
            <p:ph type="title"/>
          </p:nvPr>
        </p:nvSpPr>
        <p:spPr>
          <a:prstGeom prst="rect">
            <a:avLst/>
          </a:prstGeom>
        </p:spPr>
        <p:txBody>
          <a:bodyPr/>
          <a:lstStyle/>
          <a:p>
            <a:r>
              <a:t>Title Text</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828800" y="1600200"/>
            <a:ext cx="6858000" cy="452596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defRPr sz="4000"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828800" y="1600200"/>
            <a:ext cx="3352800" cy="4525963"/>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a:lvl1pPr>
            <a:lvl2pPr marL="0" indent="457200">
              <a:spcBef>
                <a:spcPts val="500"/>
              </a:spcBef>
              <a:buSzTx/>
              <a:buNone/>
              <a:defRPr sz="2400"/>
            </a:lvl2pPr>
            <a:lvl3pPr marL="0" indent="914400">
              <a:spcBef>
                <a:spcPts val="500"/>
              </a:spcBef>
              <a:buSzTx/>
              <a:buNone/>
              <a:defRPr sz="2400"/>
            </a:lvl3pPr>
            <a:lvl4pPr marL="0" indent="1371600">
              <a:spcBef>
                <a:spcPts val="500"/>
              </a:spcBef>
              <a:buSzTx/>
              <a:buNone/>
              <a:defRPr sz="2400"/>
            </a:lvl4pPr>
            <a:lvl5pPr marL="0" indent="1828800">
              <a:spcBef>
                <a:spcPts val="50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Sz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defRPr sz="2000"/>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defRPr sz="2000"/>
            </a:lvl1pPr>
          </a:lstStyle>
          <a:p>
            <a:r>
              <a:t>Title Text</a:t>
            </a:r>
          </a:p>
        </p:txBody>
      </p:sp>
      <p:sp>
        <p:nvSpPr>
          <p:cNvPr id="83" name="Picture Placeholder 2"/>
          <p:cNvSpPr>
            <a:spLocks noGrp="1"/>
          </p:cNvSpPr>
          <p:nvPr>
            <p:ph type="pic" sz="half" idx="13"/>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304800"/>
            <a:ext cx="82296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b="0">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1pPr>
      <a:lvl2pPr marL="0" marR="0" indent="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2pPr>
      <a:lvl3pPr marL="0" marR="0" indent="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3pPr>
      <a:lvl4pPr marL="0" marR="0" indent="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4pPr>
      <a:lvl5pPr marL="0" marR="0" indent="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5pPr>
      <a:lvl6pPr marL="0" marR="0" indent="45720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6pPr>
      <a:lvl7pPr marL="0" marR="0" indent="91440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7pPr>
      <a:lvl8pPr marL="0" marR="0" indent="137160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8pPr>
      <a:lvl9pPr marL="0" marR="0" indent="1828800" algn="l" defTabSz="914400" rtl="0" latinLnBrk="0">
        <a:lnSpc>
          <a:spcPct val="100000"/>
        </a:lnSpc>
        <a:spcBef>
          <a:spcPts val="0"/>
        </a:spcBef>
        <a:spcAft>
          <a:spcPts val="0"/>
        </a:spcAft>
        <a:buClrTx/>
        <a:buSzTx/>
        <a:buFontTx/>
        <a:buNone/>
        <a:tabLst/>
        <a:defRPr sz="6000" b="0" i="0" u="none" strike="noStrike" cap="none" spc="0" baseline="0">
          <a:ln>
            <a:noFill/>
          </a:ln>
          <a:solidFill>
            <a:srgbClr val="D68F00"/>
          </a:solidFill>
          <a:uFillTx/>
          <a:latin typeface="Viner Hand ITC"/>
          <a:ea typeface="Viner Hand ITC"/>
          <a:cs typeface="Viner Hand ITC"/>
          <a:sym typeface="Viner Hand ITC"/>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5pPr>
      <a:lvl6pPr marL="26517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6pPr>
      <a:lvl7pPr marL="3108960" marR="0" indent="-365760"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7pPr>
      <a:lvl8pPr marL="3566159" marR="0" indent="-365759"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8pPr>
      <a:lvl9pPr marL="4023359" marR="0" indent="-365759" algn="l" defTabSz="914400" rtl="0" latinLnBrk="0">
        <a:lnSpc>
          <a:spcPct val="100000"/>
        </a:lnSpc>
        <a:spcBef>
          <a:spcPts val="700"/>
        </a:spcBef>
        <a:spcAft>
          <a:spcPts val="0"/>
        </a:spcAft>
        <a:buClrTx/>
        <a:buSzPct val="100000"/>
        <a:buFontTx/>
        <a:buChar char="»"/>
        <a:tabLst/>
        <a:defRPr sz="3200" b="1" i="0" u="none" strike="noStrike" cap="none" spc="0" baseline="0">
          <a:ln>
            <a:noFill/>
          </a:ln>
          <a:solidFill>
            <a:srgbClr val="000000"/>
          </a:solidFill>
          <a:uFillTx/>
          <a:latin typeface="Eras Medium ITC"/>
          <a:ea typeface="Eras Medium ITC"/>
          <a:cs typeface="Eras Medium ITC"/>
          <a:sym typeface="Eras Medium ITC"/>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fafsa.ed.gov/"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4" descr="Picture 4"/>
          <p:cNvPicPr>
            <a:picLocks noChangeAspect="1"/>
          </p:cNvPicPr>
          <p:nvPr/>
        </p:nvPicPr>
        <p:blipFill>
          <a:blip r:embed="rId2">
            <a:extLst/>
          </a:blip>
          <a:stretch>
            <a:fillRect/>
          </a:stretch>
        </p:blipFill>
        <p:spPr>
          <a:xfrm>
            <a:off x="0" y="-381000"/>
            <a:ext cx="9144000" cy="6096000"/>
          </a:xfrm>
          <a:prstGeom prst="rect">
            <a:avLst/>
          </a:prstGeom>
          <a:ln w="12700">
            <a:miter lim="400000"/>
          </a:ln>
        </p:spPr>
      </p:pic>
      <p:sp>
        <p:nvSpPr>
          <p:cNvPr id="121" name="Text Box 5"/>
          <p:cNvSpPr txBox="1"/>
          <p:nvPr/>
        </p:nvSpPr>
        <p:spPr>
          <a:xfrm>
            <a:off x="76200" y="2376488"/>
            <a:ext cx="88392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3600"/>
              </a:spcBef>
              <a:defRPr sz="6000">
                <a:solidFill>
                  <a:schemeClr val="accent3">
                    <a:lumOff val="44000"/>
                  </a:schemeClr>
                </a:solidFill>
                <a:latin typeface="Century Gothic"/>
                <a:ea typeface="Century Gothic"/>
                <a:cs typeface="Century Gothic"/>
                <a:sym typeface="Century Gothic"/>
              </a:defRPr>
            </a:lvl1pPr>
          </a:lstStyle>
          <a:p>
            <a:r>
              <a:t>College Planning 101</a:t>
            </a:r>
          </a:p>
        </p:txBody>
      </p:sp>
      <p:sp>
        <p:nvSpPr>
          <p:cNvPr id="122" name="Line 7"/>
          <p:cNvSpPr/>
          <p:nvPr/>
        </p:nvSpPr>
        <p:spPr>
          <a:xfrm>
            <a:off x="0" y="5715000"/>
            <a:ext cx="9144000" cy="0"/>
          </a:xfrm>
          <a:prstGeom prst="line">
            <a:avLst/>
          </a:prstGeom>
          <a:ln w="76200">
            <a:solidFill>
              <a:srgbClr val="D68F00"/>
            </a:solidFill>
          </a:ln>
        </p:spPr>
        <p:txBody>
          <a:bodyPr lIns="45719" rIns="45719"/>
          <a:lstStyle/>
          <a:p>
            <a:endParaRPr/>
          </a:p>
        </p:txBody>
      </p:sp>
      <p:sp>
        <p:nvSpPr>
          <p:cNvPr id="123" name="Text Box 9"/>
          <p:cNvSpPr txBox="1"/>
          <p:nvPr/>
        </p:nvSpPr>
        <p:spPr>
          <a:xfrm>
            <a:off x="4572000" y="6491287"/>
            <a:ext cx="15240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D68F00"/>
                </a:solidFill>
              </a:defRPr>
            </a:lvl1pPr>
          </a:lstStyle>
          <a:p>
            <a:r>
              <a:t>Presented by</a:t>
            </a:r>
          </a:p>
        </p:txBody>
      </p:sp>
      <p:pic>
        <p:nvPicPr>
          <p:cNvPr id="124" name="Picture 12" descr="Picture 12"/>
          <p:cNvPicPr>
            <a:picLocks noChangeAspect="1"/>
          </p:cNvPicPr>
          <p:nvPr/>
        </p:nvPicPr>
        <p:blipFill>
          <a:blip r:embed="rId3">
            <a:extLst/>
          </a:blip>
          <a:stretch>
            <a:fillRect/>
          </a:stretch>
        </p:blipFill>
        <p:spPr>
          <a:xfrm>
            <a:off x="6096000" y="6400800"/>
            <a:ext cx="3048000" cy="4905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Rectangle 4"/>
          <p:cNvSpPr txBox="1">
            <a:spLocks noGrp="1"/>
          </p:cNvSpPr>
          <p:nvPr>
            <p:ph type="body" idx="1"/>
          </p:nvPr>
        </p:nvSpPr>
        <p:spPr>
          <a:xfrm>
            <a:off x="1204912" y="1600199"/>
            <a:ext cx="6934201" cy="4525964"/>
          </a:xfrm>
          <a:prstGeom prst="rect">
            <a:avLst/>
          </a:prstGeom>
        </p:spPr>
        <p:txBody>
          <a:bodyPr/>
          <a:lstStyle/>
          <a:p>
            <a:pPr marL="591312" indent="-591312" defTabSz="886968">
              <a:spcBef>
                <a:spcPts val="600"/>
              </a:spcBef>
              <a:defRPr sz="2716" b="0">
                <a:latin typeface="Century Gothic"/>
                <a:ea typeface="Century Gothic"/>
                <a:cs typeface="Century Gothic"/>
                <a:sym typeface="Century Gothic"/>
              </a:defRPr>
            </a:pPr>
            <a:r>
              <a:t>High School Record</a:t>
            </a:r>
          </a:p>
          <a:p>
            <a:pPr marL="979360" lvl="1" indent="-591312" defTabSz="886968">
              <a:spcBef>
                <a:spcPts val="500"/>
              </a:spcBef>
              <a:defRPr sz="2328" b="0">
                <a:latin typeface="Century Gothic"/>
                <a:ea typeface="Century Gothic"/>
                <a:cs typeface="Century Gothic"/>
                <a:sym typeface="Century Gothic"/>
              </a:defRPr>
            </a:pPr>
            <a:r>
              <a:t>Grades and coursework</a:t>
            </a:r>
            <a:endParaRPr sz="2716"/>
          </a:p>
          <a:p>
            <a:pPr marL="979360" lvl="1" indent="-591312" defTabSz="886968">
              <a:spcBef>
                <a:spcPts val="500"/>
              </a:spcBef>
              <a:defRPr sz="2328" b="0">
                <a:latin typeface="Century Gothic"/>
                <a:ea typeface="Century Gothic"/>
                <a:cs typeface="Century Gothic"/>
                <a:sym typeface="Century Gothic"/>
              </a:defRPr>
            </a:pPr>
            <a:r>
              <a:t>Activities and involvement</a:t>
            </a:r>
            <a:endParaRPr sz="2716"/>
          </a:p>
          <a:p>
            <a:pPr marL="591312" indent="-591312" defTabSz="886968">
              <a:spcBef>
                <a:spcPts val="600"/>
              </a:spcBef>
              <a:defRPr sz="2716" b="0">
                <a:latin typeface="Century Gothic"/>
                <a:ea typeface="Century Gothic"/>
                <a:cs typeface="Century Gothic"/>
                <a:sym typeface="Century Gothic"/>
              </a:defRPr>
            </a:pPr>
            <a:r>
              <a:t>Performance on the ACT or SAT</a:t>
            </a:r>
          </a:p>
          <a:p>
            <a:pPr marL="591312" indent="-591312" defTabSz="886968">
              <a:spcBef>
                <a:spcPts val="600"/>
              </a:spcBef>
              <a:defRPr sz="2716" b="0">
                <a:latin typeface="Century Gothic"/>
                <a:ea typeface="Century Gothic"/>
                <a:cs typeface="Century Gothic"/>
                <a:sym typeface="Century Gothic"/>
              </a:defRPr>
            </a:pPr>
            <a:r>
              <a:t>Subjective criteria </a:t>
            </a:r>
          </a:p>
          <a:p>
            <a:pPr marL="979360" lvl="1" indent="-591312" defTabSz="886968">
              <a:spcBef>
                <a:spcPts val="500"/>
              </a:spcBef>
              <a:defRPr sz="2328" b="0">
                <a:latin typeface="Century Gothic"/>
                <a:ea typeface="Century Gothic"/>
                <a:cs typeface="Century Gothic"/>
                <a:sym typeface="Century Gothic"/>
              </a:defRPr>
            </a:pPr>
            <a:r>
              <a:t>Letters of recommendation</a:t>
            </a:r>
            <a:endParaRPr sz="2716"/>
          </a:p>
          <a:p>
            <a:pPr marL="979360" lvl="1" indent="-591312" defTabSz="886968">
              <a:spcBef>
                <a:spcPts val="500"/>
              </a:spcBef>
              <a:defRPr sz="2328" b="0">
                <a:latin typeface="Century Gothic"/>
                <a:ea typeface="Century Gothic"/>
                <a:cs typeface="Century Gothic"/>
                <a:sym typeface="Century Gothic"/>
              </a:defRPr>
            </a:pPr>
            <a:r>
              <a:t>Interview</a:t>
            </a:r>
            <a:endParaRPr sz="2716"/>
          </a:p>
          <a:p>
            <a:pPr marL="979360" lvl="1" indent="-591312" defTabSz="886968">
              <a:spcBef>
                <a:spcPts val="500"/>
              </a:spcBef>
              <a:defRPr sz="2328" b="0">
                <a:latin typeface="Century Gothic"/>
                <a:ea typeface="Century Gothic"/>
                <a:cs typeface="Century Gothic"/>
                <a:sym typeface="Century Gothic"/>
              </a:defRPr>
            </a:pPr>
            <a:r>
              <a:t>Personal statement</a:t>
            </a:r>
            <a:endParaRPr sz="2716"/>
          </a:p>
          <a:p>
            <a:pPr marL="979360" lvl="1" indent="-591312" defTabSz="886968">
              <a:spcBef>
                <a:spcPts val="500"/>
              </a:spcBef>
              <a:defRPr sz="2328" b="0">
                <a:latin typeface="Century Gothic"/>
                <a:ea typeface="Century Gothic"/>
                <a:cs typeface="Century Gothic"/>
                <a:sym typeface="Century Gothic"/>
              </a:defRPr>
            </a:pPr>
            <a:r>
              <a:t>Essay questions</a:t>
            </a:r>
            <a:endParaRPr sz="2716"/>
          </a:p>
          <a:p>
            <a:pPr marL="979360" lvl="1" indent="-591312" defTabSz="886968">
              <a:spcBef>
                <a:spcPts val="500"/>
              </a:spcBef>
              <a:defRPr sz="2328" b="0">
                <a:latin typeface="Century Gothic"/>
                <a:ea typeface="Century Gothic"/>
                <a:cs typeface="Century Gothic"/>
                <a:sym typeface="Century Gothic"/>
              </a:defRPr>
            </a:pPr>
            <a:r>
              <a:t>Audition</a:t>
            </a:r>
          </a:p>
        </p:txBody>
      </p:sp>
      <p:sp>
        <p:nvSpPr>
          <p:cNvPr id="337" name="Text Box 5"/>
          <p:cNvSpPr txBox="1"/>
          <p:nvPr/>
        </p:nvSpPr>
        <p:spPr>
          <a:xfrm>
            <a:off x="457200" y="6373810"/>
            <a:ext cx="403860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38" name="Line 6"/>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39" name="Rectangle 7"/>
          <p:cNvSpPr txBox="1">
            <a:spLocks noGrp="1"/>
          </p:cNvSpPr>
          <p:nvPr>
            <p:ph type="title"/>
          </p:nvPr>
        </p:nvSpPr>
        <p:spPr>
          <a:xfrm>
            <a:off x="0" y="457200"/>
            <a:ext cx="9144000" cy="1143000"/>
          </a:xfrm>
          <a:prstGeom prst="rect">
            <a:avLst/>
          </a:prstGeom>
        </p:spPr>
        <p:txBody>
          <a:bodyPr/>
          <a:lstStyle>
            <a:lvl1pPr>
              <a:defRPr sz="5400" b="1">
                <a:solidFill>
                  <a:srgbClr val="BC7D00"/>
                </a:solidFill>
                <a:latin typeface="Century Gothic"/>
                <a:ea typeface="Century Gothic"/>
                <a:cs typeface="Century Gothic"/>
                <a:sym typeface="Century Gothic"/>
              </a:defRPr>
            </a:lvl1pPr>
          </a:lstStyle>
          <a:p>
            <a:r>
              <a:t>What Do Colleges Review?</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2"/>
          <p:cNvSpPr txBox="1">
            <a:spLocks noGrp="1"/>
          </p:cNvSpPr>
          <p:nvPr>
            <p:ph type="title"/>
          </p:nvPr>
        </p:nvSpPr>
        <p:spPr>
          <a:prstGeom prst="rect">
            <a:avLst/>
          </a:prstGeom>
        </p:spPr>
        <p:txBody>
          <a:bodyPr/>
          <a:lstStyle>
            <a:lvl1pPr>
              <a:defRPr b="1">
                <a:solidFill>
                  <a:srgbClr val="BC7D00"/>
                </a:solidFill>
                <a:latin typeface="Century Gothic"/>
                <a:ea typeface="Century Gothic"/>
                <a:cs typeface="Century Gothic"/>
                <a:sym typeface="Century Gothic"/>
              </a:defRPr>
            </a:lvl1pPr>
          </a:lstStyle>
          <a:p>
            <a:r>
              <a:t>Compare the Core</a:t>
            </a:r>
          </a:p>
        </p:txBody>
      </p:sp>
      <p:sp>
        <p:nvSpPr>
          <p:cNvPr id="342" name="Text Box 38"/>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graphicFrame>
        <p:nvGraphicFramePr>
          <p:cNvPr id="343" name="Table 6"/>
          <p:cNvGraphicFramePr/>
          <p:nvPr/>
        </p:nvGraphicFramePr>
        <p:xfrm>
          <a:off x="457200" y="1609725"/>
          <a:ext cx="8077199" cy="4432720"/>
        </p:xfrm>
        <a:graphic>
          <a:graphicData uri="http://schemas.openxmlformats.org/drawingml/2006/table">
            <a:tbl>
              <a:tblPr>
                <a:tableStyleId>{4C3C2611-4C71-4FC5-86AE-919BDF0F9419}</a:tableStyleId>
              </a:tblPr>
              <a:tblGrid>
                <a:gridCol w="1969947">
                  <a:extLst>
                    <a:ext uri="{9D8B030D-6E8A-4147-A177-3AD203B41FA5}">
                      <a16:colId xmlns:a16="http://schemas.microsoft.com/office/drawing/2014/main" val="20000"/>
                    </a:ext>
                  </a:extLst>
                </a:gridCol>
                <a:gridCol w="1969947">
                  <a:extLst>
                    <a:ext uri="{9D8B030D-6E8A-4147-A177-3AD203B41FA5}">
                      <a16:colId xmlns:a16="http://schemas.microsoft.com/office/drawing/2014/main" val="20001"/>
                    </a:ext>
                  </a:extLst>
                </a:gridCol>
                <a:gridCol w="1972436">
                  <a:extLst>
                    <a:ext uri="{9D8B030D-6E8A-4147-A177-3AD203B41FA5}">
                      <a16:colId xmlns:a16="http://schemas.microsoft.com/office/drawing/2014/main" val="20002"/>
                    </a:ext>
                  </a:extLst>
                </a:gridCol>
                <a:gridCol w="2164869">
                  <a:extLst>
                    <a:ext uri="{9D8B030D-6E8A-4147-A177-3AD203B41FA5}">
                      <a16:colId xmlns:a16="http://schemas.microsoft.com/office/drawing/2014/main" val="20003"/>
                    </a:ext>
                  </a:extLst>
                </a:gridCol>
              </a:tblGrid>
              <a:tr h="490198">
                <a:tc>
                  <a:txBody>
                    <a:bodyPr/>
                    <a:lstStyle/>
                    <a:p>
                      <a:pPr algn="ctr">
                        <a:lnSpc>
                          <a:spcPct val="115000"/>
                        </a:lnSpc>
                        <a:spcBef>
                          <a:spcPts val="700"/>
                        </a:spcBef>
                        <a:defRPr sz="1800" b="0"/>
                      </a:pPr>
                      <a:r>
                        <a:rPr sz="1900" b="1">
                          <a:latin typeface="Century Gothic"/>
                          <a:ea typeface="Century Gothic"/>
                          <a:cs typeface="Century Gothic"/>
                          <a:sym typeface="Century Gothic"/>
                        </a:rPr>
                        <a:t>Missouri</a:t>
                      </a:r>
                    </a:p>
                  </a:txBody>
                  <a:tcPr marL="47426" marR="47426" marT="47426" marB="47426" horzOverflow="overflow">
                    <a:lnL w="381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ctr">
                        <a:lnSpc>
                          <a:spcPct val="115000"/>
                        </a:lnSpc>
                        <a:spcBef>
                          <a:spcPts val="700"/>
                        </a:spcBef>
                        <a:defRPr sz="1800" b="0"/>
                      </a:pPr>
                      <a:r>
                        <a:rPr sz="1900" b="1">
                          <a:latin typeface="Century Gothic"/>
                          <a:ea typeface="Century Gothic"/>
                          <a:cs typeface="Century Gothic"/>
                          <a:sym typeface="Century Gothic"/>
                        </a:rPr>
                        <a:t>Kansas</a:t>
                      </a:r>
                    </a:p>
                  </a:txBody>
                  <a:tcPr marL="47426" marR="47426" marT="47426" marB="47426"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ctr">
                        <a:lnSpc>
                          <a:spcPct val="115000"/>
                        </a:lnSpc>
                        <a:spcBef>
                          <a:spcPts val="700"/>
                        </a:spcBef>
                        <a:defRPr sz="1800" b="0"/>
                      </a:pPr>
                      <a:r>
                        <a:rPr sz="1900" b="1">
                          <a:latin typeface="Century Gothic"/>
                          <a:ea typeface="Century Gothic"/>
                          <a:cs typeface="Century Gothic"/>
                          <a:sym typeface="Century Gothic"/>
                        </a:rPr>
                        <a:t>Illinois</a:t>
                      </a:r>
                    </a:p>
                  </a:txBody>
                  <a:tcPr marL="0" marR="0" marT="0" marB="0" horzOverflow="overflow">
                    <a:lnL w="12700">
                      <a:solidFill>
                        <a:srgbClr val="000000"/>
                      </a:solidFill>
                    </a:lnL>
                    <a:lnR w="12700">
                      <a:solidFill>
                        <a:srgbClr val="000000"/>
                      </a:solidFill>
                    </a:lnR>
                    <a:lnT w="38100">
                      <a:solidFill>
                        <a:srgbClr val="000000"/>
                      </a:solidFill>
                    </a:lnT>
                    <a:lnB w="12700">
                      <a:solidFill>
                        <a:srgbClr val="000000"/>
                      </a:solidFill>
                    </a:lnB>
                    <a:noFill/>
                  </a:tcPr>
                </a:tc>
                <a:tc>
                  <a:txBody>
                    <a:bodyPr/>
                    <a:lstStyle/>
                    <a:p>
                      <a:pPr algn="ctr">
                        <a:lnSpc>
                          <a:spcPct val="115000"/>
                        </a:lnSpc>
                        <a:spcBef>
                          <a:spcPts val="700"/>
                        </a:spcBef>
                        <a:defRPr sz="1900" b="0">
                          <a:latin typeface="Century Gothic"/>
                          <a:ea typeface="Century Gothic"/>
                          <a:cs typeface="Century Gothic"/>
                          <a:sym typeface="Century Gothic"/>
                        </a:defRPr>
                      </a:pPr>
                      <a:endParaRPr/>
                    </a:p>
                  </a:txBody>
                  <a:tcPr marL="47426" marR="47426" marT="47426" marB="47426" horzOverflow="overflow">
                    <a:lnL w="12700">
                      <a:solidFill>
                        <a:srgbClr val="000000"/>
                      </a:solidFill>
                    </a:lnL>
                    <a:lnR w="38100">
                      <a:solidFill>
                        <a:srgbClr val="000000"/>
                      </a:solidFill>
                    </a:lnR>
                    <a:lnT w="38100">
                      <a:solidFill>
                        <a:srgbClr val="000000"/>
                      </a:solidFill>
                    </a:lnT>
                    <a:lnB w="12700">
                      <a:solidFill>
                        <a:srgbClr val="000000"/>
                      </a:solidFill>
                    </a:lnB>
                    <a:noFill/>
                  </a:tcPr>
                </a:tc>
                <a:extLst>
                  <a:ext uri="{0D108BD9-81ED-4DB2-BD59-A6C34878D82A}">
                    <a16:rowId xmlns:a16="http://schemas.microsoft.com/office/drawing/2014/main" val="10000"/>
                  </a:ext>
                </a:extLst>
              </a:tr>
              <a:tr h="556958">
                <a:tc>
                  <a:txBody>
                    <a:bodyPr/>
                    <a:lstStyle/>
                    <a:p>
                      <a:pPr algn="l">
                        <a:lnSpc>
                          <a:spcPct val="115000"/>
                        </a:lnSpc>
                        <a:spcBef>
                          <a:spcPts val="400"/>
                        </a:spcBef>
                        <a:defRPr sz="1800" b="0"/>
                      </a:pPr>
                      <a:r>
                        <a:rPr>
                          <a:latin typeface="Century Gothic"/>
                          <a:ea typeface="Century Gothic"/>
                          <a:cs typeface="Century Gothic"/>
                          <a:sym typeface="Century Gothic"/>
                        </a:rPr>
                        <a:t>  4  English</a:t>
                      </a:r>
                    </a:p>
                  </a:txBody>
                  <a:tcPr marL="47426" marR="47426" marT="47426" marB="47426" horzOverflow="overflow">
                    <a:lnL w="38100">
                      <a:solidFill>
                        <a:srgbClr val="000000"/>
                      </a:solidFill>
                    </a:lnL>
                    <a:lnR w="12700">
                      <a:solidFill>
                        <a:srgbClr val="000000"/>
                      </a:solidFill>
                    </a:lnR>
                    <a:lnT w="12700">
                      <a:solidFill>
                        <a:srgbClr val="000000"/>
                      </a:solidFill>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4 English</a:t>
                      </a:r>
                    </a:p>
                  </a:txBody>
                  <a:tcPr marL="47426" marR="47426" marT="47426" marB="47426" horzOverflow="overflow">
                    <a:lnL w="12700">
                      <a:solidFill>
                        <a:srgbClr val="000000"/>
                      </a:solidFill>
                    </a:lnL>
                    <a:lnR w="12700">
                      <a:solidFill>
                        <a:srgbClr val="000000"/>
                      </a:solidFill>
                    </a:lnR>
                    <a:lnT w="12700">
                      <a:solidFill>
                        <a:srgbClr val="000000"/>
                      </a:solidFill>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4  English</a:t>
                      </a:r>
                    </a:p>
                  </a:txBody>
                  <a:tcPr marL="0" marR="0" marT="0" marB="0" horzOverflow="overflow">
                    <a:lnL w="12700">
                      <a:solidFill>
                        <a:srgbClr val="000000"/>
                      </a:solidFill>
                    </a:lnL>
                    <a:lnR w="12700">
                      <a:solidFill>
                        <a:srgbClr val="000000"/>
                      </a:solidFill>
                    </a:lnR>
                    <a:lnT w="12700">
                      <a:solidFill>
                        <a:srgbClr val="000000"/>
                      </a:solidFill>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4  English</a:t>
                      </a:r>
                    </a:p>
                  </a:txBody>
                  <a:tcPr marL="47426" marR="47426" marT="47426" marB="47426" horzOverflow="overflow">
                    <a:lnL w="12700">
                      <a:solidFill>
                        <a:srgbClr val="000000"/>
                      </a:solidFill>
                    </a:lnL>
                    <a:lnR w="38100">
                      <a:solidFill>
                        <a:srgbClr val="000000"/>
                      </a:solidFill>
                    </a:lnR>
                    <a:lnT w="12700">
                      <a:solidFill>
                        <a:srgbClr val="000000"/>
                      </a:solidFill>
                    </a:lnT>
                    <a:lnB w="12700">
                      <a:miter lim="400000"/>
                    </a:lnB>
                    <a:noFill/>
                  </a:tcPr>
                </a:tc>
                <a:extLst>
                  <a:ext uri="{0D108BD9-81ED-4DB2-BD59-A6C34878D82A}">
                    <a16:rowId xmlns:a16="http://schemas.microsoft.com/office/drawing/2014/main" val="10001"/>
                  </a:ext>
                </a:extLst>
              </a:tr>
              <a:tr h="543373">
                <a:tc>
                  <a:txBody>
                    <a:bodyPr/>
                    <a:lstStyle/>
                    <a:p>
                      <a:pPr algn="l">
                        <a:lnSpc>
                          <a:spcPct val="115000"/>
                        </a:lnSpc>
                        <a:spcBef>
                          <a:spcPts val="400"/>
                        </a:spcBef>
                        <a:defRPr sz="1800" b="0"/>
                      </a:pPr>
                      <a:r>
                        <a:rPr>
                          <a:latin typeface="Century Gothic"/>
                          <a:ea typeface="Century Gothic"/>
                          <a:cs typeface="Century Gothic"/>
                          <a:sym typeface="Century Gothic"/>
                        </a:rPr>
                        <a:t>  4  Math (new)</a:t>
                      </a:r>
                    </a:p>
                  </a:txBody>
                  <a:tcPr marL="47426" marR="47426" marT="47426" marB="47426" horzOverflow="overflow">
                    <a:lnL w="381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Math</a:t>
                      </a:r>
                    </a:p>
                  </a:txBody>
                  <a:tcPr marL="47426" marR="47426" marT="47426" marB="47426"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Math</a:t>
                      </a:r>
                    </a:p>
                  </a:txBody>
                  <a:tcPr marL="0" marR="0" marT="0" marB="0"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4  Math</a:t>
                      </a:r>
                    </a:p>
                  </a:txBody>
                  <a:tcPr marL="47426" marR="47426" marT="47426" marB="47426" horzOverflow="overflow">
                    <a:lnL w="12700">
                      <a:solidFill>
                        <a:srgbClr val="000000"/>
                      </a:solidFill>
                    </a:lnL>
                    <a:lnR w="38100">
                      <a:solidFill>
                        <a:srgbClr val="000000"/>
                      </a:solidFill>
                    </a:lnR>
                    <a:lnT w="12700">
                      <a:miter lim="400000"/>
                    </a:lnT>
                    <a:lnB w="12700">
                      <a:miter lim="400000"/>
                    </a:lnB>
                    <a:noFill/>
                  </a:tcPr>
                </a:tc>
                <a:extLst>
                  <a:ext uri="{0D108BD9-81ED-4DB2-BD59-A6C34878D82A}">
                    <a16:rowId xmlns:a16="http://schemas.microsoft.com/office/drawing/2014/main" val="10002"/>
                  </a:ext>
                </a:extLst>
              </a:tr>
              <a:tr h="550743">
                <a:tc>
                  <a:txBody>
                    <a:bodyPr/>
                    <a:lstStyle/>
                    <a:p>
                      <a:pPr algn="l">
                        <a:lnSpc>
                          <a:spcPct val="115000"/>
                        </a:lnSpc>
                        <a:spcBef>
                          <a:spcPts val="400"/>
                        </a:spcBef>
                        <a:defRPr sz="1800" b="0"/>
                      </a:pPr>
                      <a:r>
                        <a:rPr>
                          <a:latin typeface="Century Gothic"/>
                          <a:ea typeface="Century Gothic"/>
                          <a:cs typeface="Century Gothic"/>
                          <a:sym typeface="Century Gothic"/>
                        </a:rPr>
                        <a:t>  3  Social Science</a:t>
                      </a:r>
                    </a:p>
                  </a:txBody>
                  <a:tcPr marL="47426" marR="47426" marT="47426" marB="47426" horzOverflow="overflow">
                    <a:lnL w="381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Social Science</a:t>
                      </a:r>
                    </a:p>
                  </a:txBody>
                  <a:tcPr marL="47426" marR="47426" marT="47426" marB="47426"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2  Social  Science</a:t>
                      </a:r>
                    </a:p>
                  </a:txBody>
                  <a:tcPr marL="0" marR="0" marT="0" marB="0"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Social Science</a:t>
                      </a:r>
                    </a:p>
                  </a:txBody>
                  <a:tcPr marL="47426" marR="47426" marT="47426" marB="47426" horzOverflow="overflow">
                    <a:lnL w="12700">
                      <a:solidFill>
                        <a:srgbClr val="000000"/>
                      </a:solidFill>
                    </a:lnL>
                    <a:lnR w="38100">
                      <a:solidFill>
                        <a:srgbClr val="000000"/>
                      </a:solidFill>
                    </a:lnR>
                    <a:lnT w="12700">
                      <a:miter lim="400000"/>
                    </a:lnT>
                    <a:lnB w="12700">
                      <a:miter lim="400000"/>
                    </a:lnB>
                    <a:noFill/>
                  </a:tcPr>
                </a:tc>
                <a:extLst>
                  <a:ext uri="{0D108BD9-81ED-4DB2-BD59-A6C34878D82A}">
                    <a16:rowId xmlns:a16="http://schemas.microsoft.com/office/drawing/2014/main" val="10003"/>
                  </a:ext>
                </a:extLst>
              </a:tr>
              <a:tr h="516207">
                <a:tc>
                  <a:txBody>
                    <a:bodyPr/>
                    <a:lstStyle/>
                    <a:p>
                      <a:pPr algn="l">
                        <a:lnSpc>
                          <a:spcPct val="115000"/>
                        </a:lnSpc>
                        <a:spcBef>
                          <a:spcPts val="400"/>
                        </a:spcBef>
                        <a:defRPr sz="1800" b="0"/>
                      </a:pPr>
                      <a:r>
                        <a:rPr>
                          <a:latin typeface="Century Gothic"/>
                          <a:ea typeface="Century Gothic"/>
                          <a:cs typeface="Century Gothic"/>
                          <a:sym typeface="Century Gothic"/>
                        </a:rPr>
                        <a:t>  3  Science</a:t>
                      </a:r>
                    </a:p>
                  </a:txBody>
                  <a:tcPr marL="47426" marR="47426" marT="47426" marB="47426" horzOverflow="overflow">
                    <a:lnL w="381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Science</a:t>
                      </a:r>
                    </a:p>
                  </a:txBody>
                  <a:tcPr marL="47426" marR="47426" marT="47426" marB="47426"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2  Science</a:t>
                      </a:r>
                    </a:p>
                  </a:txBody>
                  <a:tcPr marL="0" marR="0" marT="0" marB="0"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3  Science</a:t>
                      </a:r>
                    </a:p>
                  </a:txBody>
                  <a:tcPr marL="47426" marR="47426" marT="47426" marB="47426" horzOverflow="overflow">
                    <a:lnL w="12700">
                      <a:solidFill>
                        <a:srgbClr val="000000"/>
                      </a:solidFill>
                    </a:lnL>
                    <a:lnR w="38100">
                      <a:solidFill>
                        <a:srgbClr val="000000"/>
                      </a:solidFill>
                    </a:lnR>
                    <a:lnT w="12700">
                      <a:miter lim="400000"/>
                    </a:lnT>
                    <a:lnB w="12700">
                      <a:miter lim="400000"/>
                    </a:lnB>
                    <a:noFill/>
                  </a:tcPr>
                </a:tc>
                <a:extLst>
                  <a:ext uri="{0D108BD9-81ED-4DB2-BD59-A6C34878D82A}">
                    <a16:rowId xmlns:a16="http://schemas.microsoft.com/office/drawing/2014/main" val="10004"/>
                  </a:ext>
                </a:extLst>
              </a:tr>
              <a:tr h="1083989">
                <a:tc>
                  <a:txBody>
                    <a:bodyPr/>
                    <a:lstStyle/>
                    <a:p>
                      <a:pPr algn="l">
                        <a:lnSpc>
                          <a:spcPct val="115000"/>
                        </a:lnSpc>
                        <a:spcBef>
                          <a:spcPts val="400"/>
                        </a:spcBef>
                        <a:defRPr sz="1800" b="0"/>
                      </a:pPr>
                      <a:r>
                        <a:rPr>
                          <a:latin typeface="Century Gothic"/>
                          <a:ea typeface="Century Gothic"/>
                          <a:cs typeface="Century Gothic"/>
                          <a:sym typeface="Century Gothic"/>
                        </a:rPr>
                        <a:t>  1  Fine Art</a:t>
                      </a:r>
                    </a:p>
                  </a:txBody>
                  <a:tcPr marL="47426" marR="47426" marT="47426" marB="47426" horzOverflow="overflow">
                    <a:lnL w="381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latin typeface="Century Gothic"/>
                          <a:ea typeface="Century Gothic"/>
                          <a:cs typeface="Century Gothic"/>
                          <a:sym typeface="Century Gothic"/>
                        </a:defRPr>
                      </a:pPr>
                      <a:r>
                        <a:t> 1 Computer </a:t>
                      </a:r>
                    </a:p>
                    <a:p>
                      <a:pPr algn="l">
                        <a:lnSpc>
                          <a:spcPct val="115000"/>
                        </a:lnSpc>
                        <a:spcBef>
                          <a:spcPts val="400"/>
                        </a:spcBef>
                        <a:defRPr sz="1800" b="0">
                          <a:latin typeface="Century Gothic"/>
                          <a:ea typeface="Century Gothic"/>
                          <a:cs typeface="Century Gothic"/>
                          <a:sym typeface="Century Gothic"/>
                        </a:defRPr>
                      </a:pPr>
                      <a:r>
                        <a:t>   Technology</a:t>
                      </a:r>
                    </a:p>
                  </a:txBody>
                  <a:tcPr marL="47426" marR="47426" marT="47426" marB="47426" horzOverflow="overflow">
                    <a:lnL w="12700">
                      <a:solidFill>
                        <a:srgbClr val="000000"/>
                      </a:solidFill>
                    </a:lnL>
                    <a:lnR w="12700">
                      <a:solidFill>
                        <a:srgbClr val="000000"/>
                      </a:solidFill>
                    </a:lnR>
                    <a:lnT w="12700">
                      <a:miter lim="400000"/>
                    </a:lnT>
                    <a:lnB w="12700">
                      <a:miter lim="400000"/>
                    </a:lnB>
                    <a:noFill/>
                  </a:tcPr>
                </a:tc>
                <a:tc>
                  <a:txBody>
                    <a:bodyPr/>
                    <a:lstStyle/>
                    <a:p>
                      <a:pPr marL="342900" indent="-342900" algn="l">
                        <a:lnSpc>
                          <a:spcPct val="115000"/>
                        </a:lnSpc>
                        <a:spcBef>
                          <a:spcPts val="400"/>
                        </a:spcBef>
                        <a:defRPr sz="1800" b="0">
                          <a:latin typeface="Century Gothic"/>
                          <a:ea typeface="Century Gothic"/>
                          <a:cs typeface="Century Gothic"/>
                          <a:sym typeface="Century Gothic"/>
                        </a:defRPr>
                      </a:pPr>
                      <a:r>
                        <a:t>  1  Fine Art, </a:t>
                      </a:r>
                    </a:p>
                    <a:p>
                      <a:pPr marL="342900" indent="-342900" algn="l">
                        <a:lnSpc>
                          <a:spcPct val="115000"/>
                        </a:lnSpc>
                        <a:spcBef>
                          <a:spcPts val="400"/>
                        </a:spcBef>
                        <a:defRPr sz="1800" b="0">
                          <a:latin typeface="Century Gothic"/>
                          <a:ea typeface="Century Gothic"/>
                          <a:cs typeface="Century Gothic"/>
                          <a:sym typeface="Century Gothic"/>
                        </a:defRPr>
                      </a:pPr>
                      <a:r>
                        <a:t>      Foreign Lang.  or Vocation</a:t>
                      </a:r>
                    </a:p>
                  </a:txBody>
                  <a:tcPr marL="0" marR="0" marT="0" marB="0" horzOverflow="overflow">
                    <a:lnL w="12700">
                      <a:solidFill>
                        <a:srgbClr val="000000"/>
                      </a:solidFill>
                    </a:lnL>
                    <a:lnR w="12700">
                      <a:solidFill>
                        <a:srgbClr val="000000"/>
                      </a:solidFill>
                    </a:lnR>
                    <a:lnT w="12700">
                      <a:miter lim="400000"/>
                    </a:lnT>
                    <a:lnB w="12700">
                      <a:miter lim="400000"/>
                    </a:lnB>
                    <a:noFill/>
                  </a:tcPr>
                </a:tc>
                <a:tc>
                  <a:txBody>
                    <a:bodyPr/>
                    <a:lstStyle/>
                    <a:p>
                      <a:pPr algn="l">
                        <a:lnSpc>
                          <a:spcPct val="115000"/>
                        </a:lnSpc>
                        <a:spcBef>
                          <a:spcPts val="400"/>
                        </a:spcBef>
                        <a:defRPr sz="1800" b="0">
                          <a:latin typeface="Century Gothic"/>
                          <a:ea typeface="Century Gothic"/>
                          <a:cs typeface="Century Gothic"/>
                          <a:sym typeface="Century Gothic"/>
                        </a:defRPr>
                      </a:pPr>
                      <a:r>
                        <a:t> 2  Foreign  </a:t>
                      </a:r>
                    </a:p>
                    <a:p>
                      <a:pPr algn="l">
                        <a:lnSpc>
                          <a:spcPct val="115000"/>
                        </a:lnSpc>
                        <a:spcBef>
                          <a:spcPts val="400"/>
                        </a:spcBef>
                        <a:defRPr sz="1800" b="0">
                          <a:latin typeface="Century Gothic"/>
                          <a:ea typeface="Century Gothic"/>
                          <a:cs typeface="Century Gothic"/>
                          <a:sym typeface="Century Gothic"/>
                        </a:defRPr>
                      </a:pPr>
                      <a:r>
                        <a:t>    Language</a:t>
                      </a:r>
                    </a:p>
                  </a:txBody>
                  <a:tcPr marL="47426" marR="47426" marT="47426" marB="47426" horzOverflow="overflow">
                    <a:lnL w="12700">
                      <a:solidFill>
                        <a:srgbClr val="000000"/>
                      </a:solidFill>
                    </a:lnL>
                    <a:lnR w="38100">
                      <a:solidFill>
                        <a:srgbClr val="000000"/>
                      </a:solidFill>
                    </a:lnR>
                    <a:lnT w="12700">
                      <a:miter lim="400000"/>
                    </a:lnT>
                    <a:lnB w="12700">
                      <a:miter lim="400000"/>
                    </a:lnB>
                    <a:noFill/>
                  </a:tcPr>
                </a:tc>
                <a:extLst>
                  <a:ext uri="{0D108BD9-81ED-4DB2-BD59-A6C34878D82A}">
                    <a16:rowId xmlns:a16="http://schemas.microsoft.com/office/drawing/2014/main" val="10005"/>
                  </a:ext>
                </a:extLst>
              </a:tr>
              <a:tr h="516207">
                <a:tc>
                  <a:txBody>
                    <a:bodyPr/>
                    <a:lstStyle/>
                    <a:p>
                      <a:pPr algn="l">
                        <a:lnSpc>
                          <a:spcPct val="115000"/>
                        </a:lnSpc>
                        <a:defRPr sz="1800" b="0">
                          <a:latin typeface="Century Gothic"/>
                          <a:ea typeface="Century Gothic"/>
                          <a:cs typeface="Century Gothic"/>
                          <a:sym typeface="Century Gothic"/>
                        </a:defRPr>
                      </a:pPr>
                      <a:endParaRPr/>
                    </a:p>
                  </a:txBody>
                  <a:tcPr marL="47426" marR="47426" marT="47426" marB="47426" horzOverflow="overflow">
                    <a:lnL w="38100">
                      <a:solidFill>
                        <a:srgbClr val="000000"/>
                      </a:solidFill>
                    </a:lnL>
                    <a:lnR w="12700">
                      <a:solidFill>
                        <a:srgbClr val="000000"/>
                      </a:solidFill>
                    </a:lnR>
                    <a:lnT w="12700">
                      <a:miter lim="400000"/>
                    </a:lnT>
                    <a:lnB w="38100">
                      <a:solidFill>
                        <a:srgbClr val="000000"/>
                      </a:solidFill>
                    </a:lnB>
                    <a:noFill/>
                  </a:tcPr>
                </a:tc>
                <a:tc>
                  <a:txBody>
                    <a:bodyPr/>
                    <a:lstStyle/>
                    <a:p>
                      <a:pPr algn="l">
                        <a:lnSpc>
                          <a:spcPct val="115000"/>
                        </a:lnSpc>
                        <a:defRPr sz="1800" b="0">
                          <a:latin typeface="Century Gothic"/>
                          <a:ea typeface="Century Gothic"/>
                          <a:cs typeface="Century Gothic"/>
                          <a:sym typeface="Century Gothic"/>
                        </a:defRPr>
                      </a:pPr>
                      <a:endParaRPr/>
                    </a:p>
                  </a:txBody>
                  <a:tcPr marL="47426" marR="47426" marT="47426" marB="47426" horzOverflow="overflow">
                    <a:lnL w="12700">
                      <a:solidFill>
                        <a:srgbClr val="000000"/>
                      </a:solidFill>
                    </a:lnL>
                    <a:lnR w="12700">
                      <a:solidFill>
                        <a:srgbClr val="000000"/>
                      </a:solidFill>
                    </a:lnR>
                    <a:lnT w="12700">
                      <a:miter lim="400000"/>
                    </a:lnT>
                    <a:lnB w="38100">
                      <a:solidFill>
                        <a:srgbClr val="000000"/>
                      </a:solidFill>
                    </a:lnB>
                    <a:noFill/>
                  </a:tcPr>
                </a:tc>
                <a:tc>
                  <a:txBody>
                    <a:bodyPr/>
                    <a:lstStyle/>
                    <a:p>
                      <a:pPr algn="l">
                        <a:lnSpc>
                          <a:spcPct val="115000"/>
                        </a:lnSpc>
                        <a:defRPr sz="1800" b="0">
                          <a:latin typeface="Century Gothic"/>
                          <a:ea typeface="Century Gothic"/>
                          <a:cs typeface="Century Gothic"/>
                          <a:sym typeface="Century Gothic"/>
                        </a:defRPr>
                      </a:pPr>
                      <a:endParaRPr/>
                    </a:p>
                  </a:txBody>
                  <a:tcPr marL="0" marR="0" marT="0" marB="0" horzOverflow="overflow">
                    <a:lnL w="12700">
                      <a:solidFill>
                        <a:srgbClr val="000000"/>
                      </a:solidFill>
                    </a:lnL>
                    <a:lnR w="12700">
                      <a:solidFill>
                        <a:srgbClr val="000000"/>
                      </a:solidFill>
                    </a:lnR>
                    <a:lnT w="12700">
                      <a:miter lim="400000"/>
                    </a:lnT>
                    <a:lnB w="38100">
                      <a:solidFill>
                        <a:srgbClr val="000000"/>
                      </a:solidFill>
                    </a:lnB>
                    <a:noFill/>
                  </a:tcPr>
                </a:tc>
                <a:tc>
                  <a:txBody>
                    <a:bodyPr/>
                    <a:lstStyle/>
                    <a:p>
                      <a:pPr algn="l">
                        <a:lnSpc>
                          <a:spcPct val="115000"/>
                        </a:lnSpc>
                        <a:spcBef>
                          <a:spcPts val="400"/>
                        </a:spcBef>
                        <a:defRPr sz="1800" b="0"/>
                      </a:pPr>
                      <a:r>
                        <a:rPr>
                          <a:latin typeface="Century Gothic"/>
                          <a:ea typeface="Century Gothic"/>
                          <a:cs typeface="Century Gothic"/>
                          <a:sym typeface="Century Gothic"/>
                        </a:rPr>
                        <a:t> 1  Fine Art</a:t>
                      </a:r>
                    </a:p>
                  </a:txBody>
                  <a:tcPr marL="47426" marR="47426" marT="47426" marB="47426" horzOverflow="overflow">
                    <a:lnL w="12700">
                      <a:solidFill>
                        <a:srgbClr val="000000"/>
                      </a:solidFill>
                    </a:lnL>
                    <a:lnR w="38100">
                      <a:solidFill>
                        <a:srgbClr val="000000"/>
                      </a:solidFill>
                    </a:lnR>
                    <a:lnT w="12700">
                      <a:miter lim="400000"/>
                    </a:lnT>
                    <a:lnB w="38100">
                      <a:solidFill>
                        <a:srgbClr val="000000"/>
                      </a:solidFill>
                    </a:lnB>
                    <a:noFill/>
                  </a:tcPr>
                </a:tc>
                <a:extLst>
                  <a:ext uri="{0D108BD9-81ED-4DB2-BD59-A6C34878D82A}">
                    <a16:rowId xmlns:a16="http://schemas.microsoft.com/office/drawing/2014/main" val="10006"/>
                  </a:ext>
                </a:extLst>
              </a:tr>
            </a:tbl>
          </a:graphicData>
        </a:graphic>
      </p:graphicFrame>
      <p:pic>
        <p:nvPicPr>
          <p:cNvPr id="344" name="Picture 11" descr="Picture 11"/>
          <p:cNvPicPr>
            <a:picLocks noChangeAspect="1"/>
          </p:cNvPicPr>
          <p:nvPr/>
        </p:nvPicPr>
        <p:blipFill>
          <a:blip r:embed="rId2">
            <a:extLst/>
          </a:blip>
          <a:stretch>
            <a:fillRect/>
          </a:stretch>
        </p:blipFill>
        <p:spPr>
          <a:xfrm>
            <a:off x="6610350" y="1762125"/>
            <a:ext cx="1543050" cy="295275"/>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Text Box 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47" name="Line 6"/>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48" name="Rectangle 10"/>
          <p:cNvSpPr txBox="1"/>
          <p:nvPr/>
        </p:nvSpPr>
        <p:spPr>
          <a:xfrm>
            <a:off x="1066800" y="1513969"/>
            <a:ext cx="3505200" cy="43370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defRPr sz="3200" u="sng">
                <a:latin typeface="Century Gothic"/>
                <a:ea typeface="Century Gothic"/>
                <a:cs typeface="Century Gothic"/>
                <a:sym typeface="Century Gothic"/>
              </a:defRPr>
            </a:pPr>
            <a:r>
              <a:rPr dirty="0"/>
              <a:t>ACT </a:t>
            </a:r>
          </a:p>
          <a:p>
            <a:pPr>
              <a:spcBef>
                <a:spcPts val="600"/>
              </a:spcBef>
              <a:defRPr sz="2800" b="0">
                <a:latin typeface="Century Gothic"/>
                <a:ea typeface="Century Gothic"/>
                <a:cs typeface="Century Gothic"/>
                <a:sym typeface="Century Gothic"/>
              </a:defRPr>
            </a:pPr>
            <a:r>
              <a:rPr lang="en-US" dirty="0" smtClean="0"/>
              <a:t>September 14, 2019</a:t>
            </a:r>
            <a:endParaRPr dirty="0"/>
          </a:p>
          <a:p>
            <a:pPr>
              <a:spcBef>
                <a:spcPts val="600"/>
              </a:spcBef>
              <a:defRPr sz="2800" b="0">
                <a:latin typeface="Century Gothic"/>
                <a:ea typeface="Century Gothic"/>
                <a:cs typeface="Century Gothic"/>
                <a:sym typeface="Century Gothic"/>
              </a:defRPr>
            </a:pPr>
            <a:r>
              <a:rPr lang="en-US" dirty="0" smtClean="0"/>
              <a:t>October 26, 2019</a:t>
            </a:r>
            <a:endParaRPr sz="3200" dirty="0"/>
          </a:p>
          <a:p>
            <a:pPr>
              <a:spcBef>
                <a:spcPts val="600"/>
              </a:spcBef>
              <a:defRPr sz="2800" b="0">
                <a:latin typeface="Century Gothic"/>
                <a:ea typeface="Century Gothic"/>
                <a:cs typeface="Century Gothic"/>
                <a:sym typeface="Century Gothic"/>
              </a:defRPr>
            </a:pPr>
            <a:r>
              <a:rPr lang="en-US" dirty="0" smtClean="0"/>
              <a:t>December 14, 2019</a:t>
            </a:r>
            <a:endParaRPr dirty="0"/>
          </a:p>
          <a:p>
            <a:pPr>
              <a:spcBef>
                <a:spcPts val="600"/>
              </a:spcBef>
              <a:defRPr sz="2800" b="0">
                <a:latin typeface="Century Gothic"/>
                <a:ea typeface="Century Gothic"/>
                <a:cs typeface="Century Gothic"/>
                <a:sym typeface="Century Gothic"/>
              </a:defRPr>
            </a:pPr>
            <a:r>
              <a:rPr lang="en-US" dirty="0" smtClean="0"/>
              <a:t>February 8, 2020</a:t>
            </a:r>
          </a:p>
          <a:p>
            <a:pPr>
              <a:spcBef>
                <a:spcPts val="600"/>
              </a:spcBef>
              <a:defRPr sz="2800" b="0">
                <a:latin typeface="Century Gothic"/>
                <a:ea typeface="Century Gothic"/>
                <a:cs typeface="Century Gothic"/>
                <a:sym typeface="Century Gothic"/>
              </a:defRPr>
            </a:pPr>
            <a:r>
              <a:rPr lang="en-US" sz="3200" dirty="0" smtClean="0"/>
              <a:t>April 4, 2020</a:t>
            </a:r>
          </a:p>
          <a:p>
            <a:pPr>
              <a:spcBef>
                <a:spcPts val="600"/>
              </a:spcBef>
              <a:defRPr sz="2800" b="0">
                <a:latin typeface="Century Gothic"/>
                <a:ea typeface="Century Gothic"/>
                <a:cs typeface="Century Gothic"/>
                <a:sym typeface="Century Gothic"/>
              </a:defRPr>
            </a:pPr>
            <a:r>
              <a:rPr lang="en-US" sz="3200" dirty="0" smtClean="0"/>
              <a:t>June 13, 2020</a:t>
            </a:r>
            <a:endParaRPr sz="3200" dirty="0"/>
          </a:p>
          <a:p>
            <a:pPr>
              <a:spcBef>
                <a:spcPts val="700"/>
              </a:spcBef>
              <a:defRPr sz="2800" b="0">
                <a:latin typeface="Century Gothic"/>
                <a:ea typeface="Century Gothic"/>
                <a:cs typeface="Century Gothic"/>
                <a:sym typeface="Century Gothic"/>
              </a:defRPr>
            </a:pPr>
            <a:endParaRPr sz="3200" dirty="0"/>
          </a:p>
        </p:txBody>
      </p:sp>
      <p:sp>
        <p:nvSpPr>
          <p:cNvPr id="349" name="Rectangle 13"/>
          <p:cNvSpPr txBox="1"/>
          <p:nvPr/>
        </p:nvSpPr>
        <p:spPr>
          <a:xfrm>
            <a:off x="914400" y="3670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6000">
                <a:solidFill>
                  <a:srgbClr val="CC9900"/>
                </a:solidFill>
                <a:latin typeface="Century Gothic"/>
                <a:ea typeface="Century Gothic"/>
                <a:cs typeface="Century Gothic"/>
                <a:sym typeface="Century Gothic"/>
              </a:defRPr>
            </a:lvl1pPr>
          </a:lstStyle>
          <a:p>
            <a:r>
              <a:t>ACT &amp; SAT Test Dates</a:t>
            </a:r>
          </a:p>
        </p:txBody>
      </p:sp>
      <p:sp>
        <p:nvSpPr>
          <p:cNvPr id="350" name="Rectangle 32"/>
          <p:cNvSpPr txBox="1"/>
          <p:nvPr/>
        </p:nvSpPr>
        <p:spPr>
          <a:xfrm>
            <a:off x="4876800" y="1483807"/>
            <a:ext cx="3733800" cy="5401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defRPr sz="3200" u="sng">
                <a:latin typeface="Century Gothic"/>
                <a:ea typeface="Century Gothic"/>
                <a:cs typeface="Century Gothic"/>
                <a:sym typeface="Century Gothic"/>
              </a:defRPr>
            </a:pPr>
            <a:r>
              <a:rPr dirty="0"/>
              <a:t>SAT</a:t>
            </a:r>
          </a:p>
          <a:p>
            <a:pPr>
              <a:spcBef>
                <a:spcPts val="600"/>
              </a:spcBef>
              <a:defRPr sz="2800" b="0">
                <a:latin typeface="Century Gothic"/>
                <a:ea typeface="Century Gothic"/>
                <a:cs typeface="Century Gothic"/>
                <a:sym typeface="Century Gothic"/>
              </a:defRPr>
            </a:pPr>
            <a:r>
              <a:rPr dirty="0" smtClean="0"/>
              <a:t>October </a:t>
            </a:r>
            <a:r>
              <a:rPr dirty="0"/>
              <a:t>5, 2019</a:t>
            </a:r>
          </a:p>
          <a:p>
            <a:pPr>
              <a:spcBef>
                <a:spcPts val="600"/>
              </a:spcBef>
              <a:defRPr sz="2800" b="0">
                <a:latin typeface="Century Gothic"/>
                <a:ea typeface="Century Gothic"/>
                <a:cs typeface="Century Gothic"/>
                <a:sym typeface="Century Gothic"/>
              </a:defRPr>
            </a:pPr>
            <a:r>
              <a:rPr dirty="0"/>
              <a:t>November 2, </a:t>
            </a:r>
            <a:r>
              <a:rPr dirty="0" smtClean="0"/>
              <a:t>2019</a:t>
            </a:r>
            <a:endParaRPr lang="en-US" dirty="0" smtClean="0"/>
          </a:p>
          <a:p>
            <a:pPr>
              <a:spcBef>
                <a:spcPts val="600"/>
              </a:spcBef>
              <a:defRPr sz="2800" b="0">
                <a:latin typeface="Century Gothic"/>
                <a:ea typeface="Century Gothic"/>
                <a:cs typeface="Century Gothic"/>
                <a:sym typeface="Century Gothic"/>
              </a:defRPr>
            </a:pPr>
            <a:r>
              <a:rPr lang="en-US" sz="3200" dirty="0" smtClean="0"/>
              <a:t>December 7, 2019</a:t>
            </a:r>
          </a:p>
          <a:p>
            <a:pPr>
              <a:spcBef>
                <a:spcPts val="600"/>
              </a:spcBef>
              <a:defRPr sz="2800" b="0">
                <a:latin typeface="Century Gothic"/>
                <a:ea typeface="Century Gothic"/>
                <a:cs typeface="Century Gothic"/>
                <a:sym typeface="Century Gothic"/>
              </a:defRPr>
            </a:pPr>
            <a:r>
              <a:rPr lang="en-US" sz="3200" dirty="0" smtClean="0"/>
              <a:t>March 14, 2020</a:t>
            </a:r>
          </a:p>
          <a:p>
            <a:pPr>
              <a:spcBef>
                <a:spcPts val="600"/>
              </a:spcBef>
              <a:defRPr sz="2800" b="0">
                <a:latin typeface="Century Gothic"/>
                <a:ea typeface="Century Gothic"/>
                <a:cs typeface="Century Gothic"/>
                <a:sym typeface="Century Gothic"/>
              </a:defRPr>
            </a:pPr>
            <a:r>
              <a:rPr lang="en-US" sz="3200" dirty="0" smtClean="0"/>
              <a:t>May 2, 2020</a:t>
            </a:r>
          </a:p>
          <a:p>
            <a:pPr>
              <a:spcBef>
                <a:spcPts val="600"/>
              </a:spcBef>
              <a:defRPr sz="2800" b="0">
                <a:latin typeface="Century Gothic"/>
                <a:ea typeface="Century Gothic"/>
                <a:cs typeface="Century Gothic"/>
                <a:sym typeface="Century Gothic"/>
              </a:defRPr>
            </a:pPr>
            <a:r>
              <a:rPr lang="en-US" sz="3200" dirty="0" smtClean="0"/>
              <a:t>June 6, 2020</a:t>
            </a:r>
            <a:endParaRPr sz="3200" dirty="0"/>
          </a:p>
          <a:p>
            <a:pPr>
              <a:spcBef>
                <a:spcPts val="600"/>
              </a:spcBef>
              <a:defRPr sz="2800" b="0">
                <a:latin typeface="Century Gothic"/>
                <a:ea typeface="Century Gothic"/>
                <a:cs typeface="Century Gothic"/>
                <a:sym typeface="Century Gothic"/>
              </a:defRPr>
            </a:pPr>
            <a:r>
              <a:rPr dirty="0"/>
              <a:t> </a:t>
            </a:r>
            <a:endParaRPr sz="3200" dirty="0"/>
          </a:p>
          <a:p>
            <a:pPr>
              <a:spcBef>
                <a:spcPts val="500"/>
              </a:spcBef>
              <a:defRPr sz="2400" b="0">
                <a:latin typeface="Century Gothic"/>
                <a:ea typeface="Century Gothic"/>
                <a:cs typeface="Century Gothic"/>
                <a:sym typeface="Century Gothic"/>
              </a:defRPr>
            </a:pPr>
            <a:r>
              <a:rPr dirty="0"/>
              <a:t>	</a:t>
            </a:r>
            <a:endParaRPr sz="3200" dirty="0"/>
          </a:p>
          <a:p>
            <a:pPr>
              <a:spcBef>
                <a:spcPts val="700"/>
              </a:spcBef>
              <a:defRPr sz="2900" b="0">
                <a:latin typeface="Century Gothic"/>
                <a:ea typeface="Century Gothic"/>
                <a:cs typeface="Century Gothic"/>
                <a:sym typeface="Century Gothic"/>
              </a:defRPr>
            </a:pPr>
            <a:endParaRPr sz="3200" dirty="0"/>
          </a:p>
        </p:txBody>
      </p:sp>
      <p:sp>
        <p:nvSpPr>
          <p:cNvPr id="351" name="Rectangle 1"/>
          <p:cNvSpPr txBox="1"/>
          <p:nvPr/>
        </p:nvSpPr>
        <p:spPr>
          <a:xfrm>
            <a:off x="457200" y="5600839"/>
            <a:ext cx="7239000"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b="0">
                <a:solidFill>
                  <a:srgbClr val="FF0000"/>
                </a:solidFill>
                <a:latin typeface="Century Gothic"/>
                <a:ea typeface="Century Gothic"/>
                <a:cs typeface="Century Gothic"/>
                <a:sym typeface="Century Gothic"/>
              </a:defRPr>
            </a:lvl1pPr>
          </a:lstStyle>
          <a:p>
            <a:r>
              <a:t>Make sure testing companies have sent your scores directly to colleges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ext Box 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54" name="Line 6"/>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55" name="Rectangle 7"/>
          <p:cNvSpPr txBox="1">
            <a:spLocks noGrp="1"/>
          </p:cNvSpPr>
          <p:nvPr>
            <p:ph type="title"/>
          </p:nvPr>
        </p:nvSpPr>
        <p:spPr>
          <a:xfrm>
            <a:off x="914400" y="457200"/>
            <a:ext cx="8229600" cy="1143000"/>
          </a:xfrm>
          <a:prstGeom prst="rect">
            <a:avLst/>
          </a:prstGeom>
        </p:spPr>
        <p:txBody>
          <a:bodyPr/>
          <a:lstStyle>
            <a:lvl1pPr>
              <a:defRPr sz="4800" b="1">
                <a:solidFill>
                  <a:srgbClr val="CC9900"/>
                </a:solidFill>
                <a:latin typeface="Century Gothic"/>
                <a:ea typeface="Century Gothic"/>
                <a:cs typeface="Century Gothic"/>
                <a:sym typeface="Century Gothic"/>
              </a:defRPr>
            </a:lvl1pPr>
          </a:lstStyle>
          <a:p>
            <a:r>
              <a:t>Admission Requirements</a:t>
            </a:r>
          </a:p>
        </p:txBody>
      </p:sp>
      <p:sp>
        <p:nvSpPr>
          <p:cNvPr id="356" name="Text Placeholder 6"/>
          <p:cNvSpPr txBox="1">
            <a:spLocks noGrp="1"/>
          </p:cNvSpPr>
          <p:nvPr>
            <p:ph type="body" sz="half" idx="1"/>
          </p:nvPr>
        </p:nvSpPr>
        <p:spPr>
          <a:xfrm>
            <a:off x="152400" y="1676400"/>
            <a:ext cx="5791200" cy="3535363"/>
          </a:xfrm>
          <a:prstGeom prst="rect">
            <a:avLst/>
          </a:prstGeom>
        </p:spPr>
        <p:txBody>
          <a:bodyPr/>
          <a:lstStyle/>
          <a:p>
            <a:pPr marL="0" indent="0" defTabSz="905255">
              <a:spcBef>
                <a:spcPts val="1600"/>
              </a:spcBef>
              <a:buSzTx/>
              <a:buNone/>
              <a:defRPr sz="2772" b="0">
                <a:latin typeface="Gotham Book"/>
                <a:ea typeface="Gotham Book"/>
                <a:cs typeface="Gotham Book"/>
                <a:sym typeface="Gotham Book"/>
              </a:defRPr>
            </a:pPr>
            <a:r>
              <a:t>24 ACT or 1160 SAT</a:t>
            </a:r>
          </a:p>
          <a:p>
            <a:pPr marL="0" indent="0" defTabSz="905255">
              <a:spcBef>
                <a:spcPts val="1400"/>
              </a:spcBef>
              <a:buSzTx/>
              <a:buNone/>
              <a:defRPr sz="2376" b="0">
                <a:latin typeface="Gotham Book"/>
                <a:ea typeface="Gotham Book"/>
                <a:cs typeface="Gotham Book"/>
                <a:sym typeface="Gotham Book"/>
              </a:defRPr>
            </a:pPr>
            <a:r>
              <a:t>	</a:t>
            </a:r>
            <a:r>
              <a:rPr u="sng"/>
              <a:t>Core Credits</a:t>
            </a:r>
          </a:p>
          <a:p>
            <a:pPr marL="0" indent="0" defTabSz="905255">
              <a:spcBef>
                <a:spcPts val="300"/>
              </a:spcBef>
              <a:buSzTx/>
              <a:buNone/>
              <a:defRPr sz="2376" b="0">
                <a:latin typeface="Gotham Book"/>
                <a:ea typeface="Gotham Book"/>
                <a:cs typeface="Gotham Book"/>
                <a:sym typeface="Gotham Book"/>
              </a:defRPr>
            </a:pPr>
            <a:r>
              <a:t>	4 English</a:t>
            </a:r>
          </a:p>
          <a:p>
            <a:pPr marL="0" indent="0" defTabSz="905255">
              <a:spcBef>
                <a:spcPts val="300"/>
              </a:spcBef>
              <a:buSzTx/>
              <a:buNone/>
              <a:defRPr sz="2376" b="0">
                <a:latin typeface="Gotham Book"/>
                <a:ea typeface="Gotham Book"/>
                <a:cs typeface="Gotham Book"/>
                <a:sym typeface="Gotham Book"/>
              </a:defRPr>
            </a:pPr>
            <a:r>
              <a:t>	4 Math</a:t>
            </a:r>
          </a:p>
          <a:p>
            <a:pPr marL="0" indent="0" defTabSz="905255">
              <a:spcBef>
                <a:spcPts val="300"/>
              </a:spcBef>
              <a:buSzTx/>
              <a:buNone/>
              <a:defRPr sz="2376" b="0">
                <a:latin typeface="Gotham Book"/>
                <a:ea typeface="Gotham Book"/>
                <a:cs typeface="Gotham Book"/>
                <a:sym typeface="Gotham Book"/>
              </a:defRPr>
            </a:pPr>
            <a:r>
              <a:t>	3 Science</a:t>
            </a:r>
          </a:p>
          <a:p>
            <a:pPr marL="0" indent="0" defTabSz="905255">
              <a:spcBef>
                <a:spcPts val="300"/>
              </a:spcBef>
              <a:buSzTx/>
              <a:buNone/>
              <a:defRPr sz="2376" b="0">
                <a:latin typeface="Gotham Book"/>
                <a:ea typeface="Gotham Book"/>
                <a:cs typeface="Gotham Book"/>
                <a:sym typeface="Gotham Book"/>
              </a:defRPr>
            </a:pPr>
            <a:r>
              <a:t>	3 Social Studies</a:t>
            </a:r>
          </a:p>
          <a:p>
            <a:pPr marL="0" indent="0" defTabSz="905255">
              <a:spcBef>
                <a:spcPts val="300"/>
              </a:spcBef>
              <a:buSzTx/>
              <a:buNone/>
              <a:defRPr sz="2376" b="0">
                <a:latin typeface="Gotham Book"/>
                <a:ea typeface="Gotham Book"/>
                <a:cs typeface="Gotham Book"/>
                <a:sym typeface="Gotham Book"/>
              </a:defRPr>
            </a:pPr>
            <a:r>
              <a:t>	2 Foreign Language</a:t>
            </a:r>
          </a:p>
          <a:p>
            <a:pPr marL="0" indent="0" defTabSz="905255">
              <a:spcBef>
                <a:spcPts val="300"/>
              </a:spcBef>
              <a:buSzTx/>
              <a:buNone/>
              <a:defRPr sz="2376" b="0">
                <a:latin typeface="Gotham Book"/>
                <a:ea typeface="Gotham Book"/>
                <a:cs typeface="Gotham Book"/>
                <a:sym typeface="Gotham Book"/>
              </a:defRPr>
            </a:pPr>
            <a:r>
              <a:t>	1 Fine Art</a:t>
            </a:r>
          </a:p>
        </p:txBody>
      </p:sp>
      <p:graphicFrame>
        <p:nvGraphicFramePr>
          <p:cNvPr id="357" name="Table 8"/>
          <p:cNvGraphicFramePr/>
          <p:nvPr/>
        </p:nvGraphicFramePr>
        <p:xfrm>
          <a:off x="4343400" y="1676400"/>
          <a:ext cx="4648200" cy="2314573"/>
        </p:xfrm>
        <a:graphic>
          <a:graphicData uri="http://schemas.openxmlformats.org/drawingml/2006/table">
            <a:tbl>
              <a:tblPr firstRow="1" firstCol="1">
                <a:tableStyleId>{4C3C2611-4C71-4FC5-86AE-919BDF0F9419}</a:tableStyleId>
              </a:tblPr>
              <a:tblGrid>
                <a:gridCol w="1178417">
                  <a:extLst>
                    <a:ext uri="{9D8B030D-6E8A-4147-A177-3AD203B41FA5}">
                      <a16:colId xmlns:a16="http://schemas.microsoft.com/office/drawing/2014/main" val="20000"/>
                    </a:ext>
                  </a:extLst>
                </a:gridCol>
                <a:gridCol w="1898561">
                  <a:extLst>
                    <a:ext uri="{9D8B030D-6E8A-4147-A177-3AD203B41FA5}">
                      <a16:colId xmlns:a16="http://schemas.microsoft.com/office/drawing/2014/main" val="20001"/>
                    </a:ext>
                  </a:extLst>
                </a:gridCol>
                <a:gridCol w="1571222">
                  <a:extLst>
                    <a:ext uri="{9D8B030D-6E8A-4147-A177-3AD203B41FA5}">
                      <a16:colId xmlns:a16="http://schemas.microsoft.com/office/drawing/2014/main" val="20002"/>
                    </a:ext>
                  </a:extLst>
                </a:gridCol>
              </a:tblGrid>
              <a:tr h="437747">
                <a:tc>
                  <a:txBody>
                    <a:bodyPr/>
                    <a:lstStyle/>
                    <a:p>
                      <a:pPr algn="ctr">
                        <a:lnSpc>
                          <a:spcPct val="115000"/>
                        </a:lnSpc>
                        <a:defRPr sz="1800" b="0">
                          <a:solidFill>
                            <a:srgbClr val="000000"/>
                          </a:solidFill>
                        </a:defRPr>
                      </a:pPr>
                      <a:r>
                        <a:rPr sz="1200" b="1">
                          <a:latin typeface="Gotham Book"/>
                          <a:ea typeface="Gotham Book"/>
                          <a:cs typeface="Gotham Book"/>
                          <a:sym typeface="Gotham Book"/>
                        </a:rPr>
                        <a:t>ACT</a:t>
                      </a:r>
                    </a:p>
                  </a:txBody>
                  <a:tcPr marL="0" marR="0" marT="0" marB="0" horzOverflow="overflow">
                    <a:lnL w="28575">
                      <a:solidFill>
                        <a:srgbClr val="000000"/>
                      </a:solidFill>
                    </a:lnL>
                    <a:lnR w="12700">
                      <a:solidFill>
                        <a:srgbClr val="000000"/>
                      </a:solidFill>
                    </a:lnR>
                    <a:lnT w="28575">
                      <a:solidFill>
                        <a:srgbClr val="000000"/>
                      </a:solidFill>
                    </a:lnT>
                    <a:lnB w="12700">
                      <a:solidFill>
                        <a:srgbClr val="000000"/>
                      </a:solidFill>
                    </a:lnB>
                    <a:solidFill>
                      <a:srgbClr val="FFC000"/>
                    </a:solidFill>
                  </a:tcPr>
                </a:tc>
                <a:tc>
                  <a:txBody>
                    <a:bodyPr/>
                    <a:lstStyle/>
                    <a:p>
                      <a:pPr algn="ctr">
                        <a:lnSpc>
                          <a:spcPct val="115000"/>
                        </a:lnSpc>
                        <a:defRPr sz="1800" b="0">
                          <a:solidFill>
                            <a:srgbClr val="000000"/>
                          </a:solidFill>
                        </a:defRPr>
                      </a:pPr>
                      <a:r>
                        <a:rPr sz="1200" b="1">
                          <a:latin typeface="Gotham Book"/>
                          <a:ea typeface="Gotham Book"/>
                          <a:cs typeface="Gotham Book"/>
                          <a:sym typeface="Gotham Book"/>
                        </a:rPr>
                        <a:t>SAT TOTAL</a:t>
                      </a:r>
                    </a:p>
                  </a:txBody>
                  <a:tcPr marL="0" marR="0" marT="0" marB="0" horzOverflow="overflow">
                    <a:lnL w="12700">
                      <a:solidFill>
                        <a:srgbClr val="000000"/>
                      </a:solidFill>
                    </a:lnL>
                    <a:lnR w="12700">
                      <a:solidFill>
                        <a:srgbClr val="000000"/>
                      </a:solidFill>
                    </a:lnR>
                    <a:lnT w="28575">
                      <a:solidFill>
                        <a:srgbClr val="000000"/>
                      </a:solidFill>
                    </a:lnT>
                    <a:lnB w="12700">
                      <a:solidFill>
                        <a:srgbClr val="000000"/>
                      </a:solidFill>
                    </a:lnB>
                    <a:solidFill>
                      <a:srgbClr val="FFC000"/>
                    </a:solidFill>
                  </a:tcPr>
                </a:tc>
                <a:tc>
                  <a:txBody>
                    <a:bodyPr/>
                    <a:lstStyle/>
                    <a:p>
                      <a:pPr algn="ctr">
                        <a:lnSpc>
                          <a:spcPct val="115000"/>
                        </a:lnSpc>
                        <a:defRPr sz="1800" b="0">
                          <a:solidFill>
                            <a:srgbClr val="000000"/>
                          </a:solidFill>
                        </a:defRPr>
                      </a:pPr>
                      <a:r>
                        <a:rPr sz="1200" b="1">
                          <a:latin typeface="Gotham Book"/>
                          <a:ea typeface="Gotham Book"/>
                          <a:cs typeface="Gotham Book"/>
                          <a:sym typeface="Gotham Book"/>
                        </a:rPr>
                        <a:t>CLASS RANK</a:t>
                      </a:r>
                    </a:p>
                  </a:txBody>
                  <a:tcPr marL="0" marR="0" marT="0" marB="0" horzOverflow="overflow">
                    <a:lnL w="12700">
                      <a:solidFill>
                        <a:srgbClr val="000000"/>
                      </a:solidFill>
                    </a:lnL>
                    <a:lnR w="28575">
                      <a:solidFill>
                        <a:srgbClr val="000000"/>
                      </a:solidFill>
                    </a:lnR>
                    <a:lnT w="28575">
                      <a:solidFill>
                        <a:srgbClr val="000000"/>
                      </a:solidFill>
                    </a:lnT>
                    <a:lnB w="12700">
                      <a:solidFill>
                        <a:srgbClr val="000000"/>
                      </a:solidFill>
                    </a:lnB>
                    <a:solidFill>
                      <a:srgbClr val="FFC000"/>
                    </a:solidFill>
                  </a:tcPr>
                </a:tc>
                <a:extLst>
                  <a:ext uri="{0D108BD9-81ED-4DB2-BD59-A6C34878D82A}">
                    <a16:rowId xmlns:a16="http://schemas.microsoft.com/office/drawing/2014/main" val="10000"/>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23</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1130-1150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52%</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276188">
                <a:tc>
                  <a:txBody>
                    <a:bodyPr/>
                    <a:lstStyle/>
                    <a:p>
                      <a:pPr algn="ctr">
                        <a:lnSpc>
                          <a:spcPct val="115000"/>
                        </a:lnSpc>
                        <a:defRPr sz="1800" b="0">
                          <a:solidFill>
                            <a:srgbClr val="000000"/>
                          </a:solidFill>
                        </a:defRPr>
                      </a:pPr>
                      <a:r>
                        <a:rPr sz="1200" b="1">
                          <a:latin typeface="Gotham Book"/>
                          <a:ea typeface="Gotham Book"/>
                          <a:cs typeface="Gotham Book"/>
                          <a:sym typeface="Gotham Book"/>
                        </a:rPr>
                        <a:t>22</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1100-1120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46%</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21</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1060-1090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38%</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20</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1030-1050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31%</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19</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990-1020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22%</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18</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960-980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14%</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266773">
                <a:tc>
                  <a:txBody>
                    <a:bodyPr/>
                    <a:lstStyle/>
                    <a:p>
                      <a:pPr algn="ctr">
                        <a:lnSpc>
                          <a:spcPct val="115000"/>
                        </a:lnSpc>
                        <a:defRPr sz="1800" b="0">
                          <a:solidFill>
                            <a:srgbClr val="000000"/>
                          </a:solidFill>
                        </a:defRPr>
                      </a:pPr>
                      <a:r>
                        <a:rPr sz="1200" b="1">
                          <a:latin typeface="Gotham Book"/>
                          <a:ea typeface="Gotham Book"/>
                          <a:cs typeface="Gotham Book"/>
                          <a:sym typeface="Gotham Book"/>
                        </a:rPr>
                        <a:t>17</a:t>
                      </a:r>
                    </a:p>
                  </a:txBody>
                  <a:tcPr marL="0" marR="0" marT="0" marB="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920-950</a:t>
                      </a:r>
                    </a:p>
                  </a:txBody>
                  <a:tcPr marL="0" marR="0" marT="0" marB="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top 6%</a:t>
                      </a:r>
                    </a:p>
                  </a:txBody>
                  <a:tcPr marL="0" marR="0" marT="0" marB="0"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7"/>
                  </a:ext>
                </a:extLst>
              </a:tr>
            </a:tbl>
          </a:graphicData>
        </a:graphic>
      </p:graphicFrame>
      <p:graphicFrame>
        <p:nvGraphicFramePr>
          <p:cNvPr id="358" name="Table 9"/>
          <p:cNvGraphicFramePr/>
          <p:nvPr/>
        </p:nvGraphicFramePr>
        <p:xfrm>
          <a:off x="4343401" y="3990973"/>
          <a:ext cx="4648199" cy="2269528"/>
        </p:xfrm>
        <a:graphic>
          <a:graphicData uri="http://schemas.openxmlformats.org/drawingml/2006/table">
            <a:tbl>
              <a:tblPr firstRow="1" firstCol="1">
                <a:tableStyleId>{4C3C2611-4C71-4FC5-86AE-919BDF0F9419}</a:tableStyleId>
              </a:tblPr>
              <a:tblGrid>
                <a:gridCol w="1170504">
                  <a:extLst>
                    <a:ext uri="{9D8B030D-6E8A-4147-A177-3AD203B41FA5}">
                      <a16:colId xmlns:a16="http://schemas.microsoft.com/office/drawing/2014/main" val="20000"/>
                    </a:ext>
                  </a:extLst>
                </a:gridCol>
                <a:gridCol w="1885813">
                  <a:extLst>
                    <a:ext uri="{9D8B030D-6E8A-4147-A177-3AD203B41FA5}">
                      <a16:colId xmlns:a16="http://schemas.microsoft.com/office/drawing/2014/main" val="20001"/>
                    </a:ext>
                  </a:extLst>
                </a:gridCol>
                <a:gridCol w="1591882">
                  <a:extLst>
                    <a:ext uri="{9D8B030D-6E8A-4147-A177-3AD203B41FA5}">
                      <a16:colId xmlns:a16="http://schemas.microsoft.com/office/drawing/2014/main" val="20002"/>
                    </a:ext>
                  </a:extLst>
                </a:gridCol>
              </a:tblGrid>
              <a:tr h="418035">
                <a:tc>
                  <a:txBody>
                    <a:bodyPr/>
                    <a:lstStyle/>
                    <a:p>
                      <a:pPr algn="ctr">
                        <a:lnSpc>
                          <a:spcPct val="115000"/>
                        </a:lnSpc>
                        <a:defRPr sz="1800" b="0">
                          <a:solidFill>
                            <a:srgbClr val="000000"/>
                          </a:solidFill>
                        </a:defRPr>
                      </a:pPr>
                      <a:r>
                        <a:rPr sz="1200" b="1">
                          <a:latin typeface="Gotham Book"/>
                          <a:ea typeface="Gotham Book"/>
                          <a:cs typeface="Gotham Book"/>
                          <a:sym typeface="Gotham Book"/>
                        </a:rPr>
                        <a:t>ACT</a:t>
                      </a:r>
                    </a:p>
                  </a:txBody>
                  <a:tcPr marL="0" marR="0" marT="0" marB="0" horzOverflow="overflow">
                    <a:lnL w="28575">
                      <a:solidFill>
                        <a:srgbClr val="000000"/>
                      </a:solidFill>
                    </a:lnL>
                    <a:lnR w="12700">
                      <a:solidFill>
                        <a:srgbClr val="000000"/>
                      </a:solidFill>
                    </a:lnR>
                    <a:lnT w="28575">
                      <a:solidFill>
                        <a:srgbClr val="000000"/>
                      </a:solidFill>
                    </a:lnT>
                    <a:lnB w="12700">
                      <a:solidFill>
                        <a:srgbClr val="000000"/>
                      </a:solidFill>
                    </a:lnB>
                    <a:solidFill>
                      <a:srgbClr val="FFC000"/>
                    </a:solidFill>
                  </a:tcPr>
                </a:tc>
                <a:tc>
                  <a:txBody>
                    <a:bodyPr/>
                    <a:lstStyle/>
                    <a:p>
                      <a:pPr algn="ctr">
                        <a:lnSpc>
                          <a:spcPct val="115000"/>
                        </a:lnSpc>
                        <a:defRPr sz="1800" b="0">
                          <a:solidFill>
                            <a:srgbClr val="000000"/>
                          </a:solidFill>
                        </a:defRPr>
                      </a:pPr>
                      <a:r>
                        <a:rPr sz="1200" b="1">
                          <a:latin typeface="Gotham Book"/>
                          <a:ea typeface="Gotham Book"/>
                          <a:cs typeface="Gotham Book"/>
                          <a:sym typeface="Gotham Book"/>
                        </a:rPr>
                        <a:t>SAT TOTAL</a:t>
                      </a:r>
                    </a:p>
                  </a:txBody>
                  <a:tcPr marL="0" marR="0" marT="0" marB="0" horzOverflow="overflow">
                    <a:lnL w="12700">
                      <a:solidFill>
                        <a:srgbClr val="000000"/>
                      </a:solidFill>
                    </a:lnL>
                    <a:lnR w="12700">
                      <a:solidFill>
                        <a:srgbClr val="000000"/>
                      </a:solidFill>
                    </a:lnR>
                    <a:lnT w="28575">
                      <a:solidFill>
                        <a:srgbClr val="000000"/>
                      </a:solidFill>
                    </a:lnT>
                    <a:lnB w="12700">
                      <a:solidFill>
                        <a:srgbClr val="000000"/>
                      </a:solidFill>
                    </a:lnB>
                    <a:solidFill>
                      <a:srgbClr val="FFC000"/>
                    </a:solidFill>
                  </a:tcPr>
                </a:tc>
                <a:tc>
                  <a:txBody>
                    <a:bodyPr/>
                    <a:lstStyle/>
                    <a:p>
                      <a:pPr algn="ctr">
                        <a:lnSpc>
                          <a:spcPct val="115000"/>
                        </a:lnSpc>
                        <a:defRPr sz="1800" b="0">
                          <a:solidFill>
                            <a:srgbClr val="000000"/>
                          </a:solidFill>
                        </a:defRPr>
                      </a:pPr>
                      <a:r>
                        <a:rPr sz="1200" b="1">
                          <a:latin typeface="Gotham Book"/>
                          <a:ea typeface="Gotham Book"/>
                          <a:cs typeface="Gotham Book"/>
                          <a:sym typeface="Gotham Book"/>
                        </a:rPr>
                        <a:t>CORE GPA</a:t>
                      </a:r>
                    </a:p>
                  </a:txBody>
                  <a:tcPr marL="0" marR="0" marT="0" marB="0" horzOverflow="overflow">
                    <a:lnL w="12700">
                      <a:solidFill>
                        <a:srgbClr val="000000"/>
                      </a:solidFill>
                    </a:lnL>
                    <a:lnR w="28575">
                      <a:solidFill>
                        <a:srgbClr val="000000"/>
                      </a:solidFill>
                    </a:lnR>
                    <a:lnT w="28575">
                      <a:solidFill>
                        <a:srgbClr val="000000"/>
                      </a:solidFill>
                    </a:lnT>
                    <a:lnB w="12700">
                      <a:solidFill>
                        <a:srgbClr val="000000"/>
                      </a:solidFill>
                    </a:lnB>
                    <a:solidFill>
                      <a:srgbClr val="FFC000"/>
                    </a:solidFill>
                  </a:tcPr>
                </a:tc>
                <a:extLst>
                  <a:ext uri="{0D108BD9-81ED-4DB2-BD59-A6C34878D82A}">
                    <a16:rowId xmlns:a16="http://schemas.microsoft.com/office/drawing/2014/main" val="10000"/>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23</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1130-1150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2.80</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22</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1100-1120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2.90</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21</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1060-1090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3.05</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20</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1030-1050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3.20</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19</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990-1020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3.35</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18</a:t>
                      </a:r>
                    </a:p>
                  </a:txBody>
                  <a:tcPr marL="0" marR="0" marT="0" marB="0" horzOverflow="overflow">
                    <a:lnL w="28575">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960-980</a:t>
                      </a:r>
                    </a:p>
                  </a:txBody>
                  <a:tcPr marL="0" marR="0" marT="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3.50</a:t>
                      </a:r>
                    </a:p>
                  </a:txBody>
                  <a:tcPr marL="0" marR="0" marT="0" marB="0" horzOverflow="overflow">
                    <a:lnL w="12700">
                      <a:solidFill>
                        <a:srgbClr val="000000"/>
                      </a:solidFill>
                    </a:lnL>
                    <a:lnR w="28575">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264499">
                <a:tc>
                  <a:txBody>
                    <a:bodyPr/>
                    <a:lstStyle/>
                    <a:p>
                      <a:pPr algn="ctr">
                        <a:lnSpc>
                          <a:spcPct val="115000"/>
                        </a:lnSpc>
                        <a:defRPr sz="1800" b="0">
                          <a:solidFill>
                            <a:srgbClr val="000000"/>
                          </a:solidFill>
                        </a:defRPr>
                      </a:pPr>
                      <a:r>
                        <a:rPr sz="1200" b="1">
                          <a:latin typeface="Gotham Book"/>
                          <a:ea typeface="Gotham Book"/>
                          <a:cs typeface="Gotham Book"/>
                          <a:sym typeface="Gotham Book"/>
                        </a:rPr>
                        <a:t>17</a:t>
                      </a:r>
                    </a:p>
                  </a:txBody>
                  <a:tcPr marL="0" marR="0" marT="0" marB="0" horzOverflow="overflow">
                    <a:lnL w="28575">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920-950</a:t>
                      </a:r>
                    </a:p>
                  </a:txBody>
                  <a:tcPr marL="0" marR="0" marT="0" marB="0" horzOverflow="overflow">
                    <a:lnL w="12700">
                      <a:solidFill>
                        <a:srgbClr val="000000"/>
                      </a:solidFill>
                    </a:lnL>
                    <a:lnR w="12700">
                      <a:solidFill>
                        <a:srgbClr val="000000"/>
                      </a:solidFill>
                    </a:lnR>
                    <a:lnT w="12700">
                      <a:solidFill>
                        <a:srgbClr val="000000"/>
                      </a:solidFill>
                    </a:lnT>
                    <a:lnB w="28575">
                      <a:solidFill>
                        <a:srgbClr val="000000"/>
                      </a:solidFill>
                    </a:lnB>
                    <a:noFill/>
                  </a:tcPr>
                </a:tc>
                <a:tc>
                  <a:txBody>
                    <a:bodyPr/>
                    <a:lstStyle/>
                    <a:p>
                      <a:pPr algn="ctr">
                        <a:lnSpc>
                          <a:spcPct val="115000"/>
                        </a:lnSpc>
                        <a:defRPr sz="1800" b="0"/>
                      </a:pPr>
                      <a:r>
                        <a:rPr sz="1200" b="1">
                          <a:latin typeface="Gotham Book"/>
                          <a:ea typeface="Gotham Book"/>
                          <a:cs typeface="Gotham Book"/>
                          <a:sym typeface="Gotham Book"/>
                        </a:rPr>
                        <a:t>3.65</a:t>
                      </a:r>
                    </a:p>
                  </a:txBody>
                  <a:tcPr marL="0" marR="0" marT="0" marB="0" horzOverflow="overflow">
                    <a:lnL w="12700">
                      <a:solidFill>
                        <a:srgbClr val="000000"/>
                      </a:solidFill>
                    </a:lnL>
                    <a:lnR w="28575">
                      <a:solidFill>
                        <a:srgbClr val="000000"/>
                      </a:solidFill>
                    </a:lnR>
                    <a:lnT w="12700">
                      <a:solidFill>
                        <a:srgbClr val="000000"/>
                      </a:solidFill>
                    </a:lnT>
                    <a:lnB w="28575">
                      <a:solidFill>
                        <a:srgbClr val="000000"/>
                      </a:solidFill>
                    </a:lnB>
                    <a:noFill/>
                  </a:tcPr>
                </a:tc>
                <a:extLst>
                  <a:ext uri="{0D108BD9-81ED-4DB2-BD59-A6C34878D82A}">
                    <a16:rowId xmlns:a16="http://schemas.microsoft.com/office/drawing/2014/main" val="10007"/>
                  </a:ext>
                </a:extLst>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Rectangle 4"/>
          <p:cNvSpPr txBox="1">
            <a:spLocks noGrp="1"/>
          </p:cNvSpPr>
          <p:nvPr>
            <p:ph type="body" sz="half" idx="1"/>
          </p:nvPr>
        </p:nvSpPr>
        <p:spPr>
          <a:xfrm>
            <a:off x="457200" y="1782761"/>
            <a:ext cx="7315200" cy="2620964"/>
          </a:xfrm>
          <a:prstGeom prst="rect">
            <a:avLst/>
          </a:prstGeom>
        </p:spPr>
        <p:txBody>
          <a:bodyPr/>
          <a:lstStyle/>
          <a:p>
            <a:pPr marL="609600" indent="-609600">
              <a:defRPr b="0">
                <a:latin typeface="Century Gothic"/>
                <a:ea typeface="Century Gothic"/>
                <a:cs typeface="Century Gothic"/>
                <a:sym typeface="Century Gothic"/>
              </a:defRPr>
            </a:pPr>
            <a:r>
              <a:t>International Baccalaureate</a:t>
            </a:r>
          </a:p>
          <a:p>
            <a:pPr marL="609600" indent="-609600">
              <a:defRPr b="0">
                <a:latin typeface="Century Gothic"/>
                <a:ea typeface="Century Gothic"/>
                <a:cs typeface="Century Gothic"/>
                <a:sym typeface="Century Gothic"/>
              </a:defRPr>
            </a:pPr>
            <a:r>
              <a:t>Advanced Placement</a:t>
            </a:r>
          </a:p>
          <a:p>
            <a:pPr marL="609600" indent="-609600">
              <a:defRPr b="0">
                <a:latin typeface="Century Gothic"/>
                <a:ea typeface="Century Gothic"/>
                <a:cs typeface="Century Gothic"/>
                <a:sym typeface="Century Gothic"/>
              </a:defRPr>
            </a:pPr>
            <a:r>
              <a:t>Dual Credit</a:t>
            </a:r>
          </a:p>
          <a:p>
            <a:pPr marL="609600" indent="-609600">
              <a:defRPr b="0">
                <a:latin typeface="Century Gothic"/>
                <a:ea typeface="Century Gothic"/>
                <a:cs typeface="Century Gothic"/>
                <a:sym typeface="Century Gothic"/>
              </a:defRPr>
            </a:pPr>
            <a:r>
              <a:t>CLEP exams</a:t>
            </a:r>
          </a:p>
        </p:txBody>
      </p:sp>
      <p:sp>
        <p:nvSpPr>
          <p:cNvPr id="361" name="Text Box 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62" name="Line 6"/>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63" name="Rectangle 7"/>
          <p:cNvSpPr txBox="1">
            <a:spLocks noGrp="1"/>
          </p:cNvSpPr>
          <p:nvPr>
            <p:ph type="title"/>
          </p:nvPr>
        </p:nvSpPr>
        <p:spPr>
          <a:xfrm>
            <a:off x="914400" y="457200"/>
            <a:ext cx="8229600" cy="1143000"/>
          </a:xfrm>
          <a:prstGeom prst="rect">
            <a:avLst/>
          </a:prstGeom>
        </p:spPr>
        <p:txBody>
          <a:bodyPr/>
          <a:lstStyle>
            <a:lvl1pPr>
              <a:defRPr sz="4800" b="1">
                <a:solidFill>
                  <a:srgbClr val="CC9900"/>
                </a:solidFill>
                <a:latin typeface="Century Gothic"/>
                <a:ea typeface="Century Gothic"/>
                <a:cs typeface="Century Gothic"/>
                <a:sym typeface="Century Gothic"/>
              </a:defRPr>
            </a:lvl1pPr>
          </a:lstStyle>
          <a:p>
            <a:r>
              <a:t>Early College Credit</a:t>
            </a:r>
          </a:p>
        </p:txBody>
      </p:sp>
      <p:pic>
        <p:nvPicPr>
          <p:cNvPr id="364" name="Picture 2" descr="Picture 2"/>
          <p:cNvPicPr>
            <a:picLocks noChangeAspect="1"/>
          </p:cNvPicPr>
          <p:nvPr/>
        </p:nvPicPr>
        <p:blipFill>
          <a:blip r:embed="rId3">
            <a:extLst/>
          </a:blip>
          <a:srcRect l="32903"/>
          <a:stretch>
            <a:fillRect/>
          </a:stretch>
        </p:blipFill>
        <p:spPr>
          <a:xfrm>
            <a:off x="4495799" y="3505200"/>
            <a:ext cx="4170364" cy="297338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Rectangle 14"/>
          <p:cNvSpPr txBox="1"/>
          <p:nvPr/>
        </p:nvSpPr>
        <p:spPr>
          <a:xfrm>
            <a:off x="1295400" y="182563"/>
            <a:ext cx="8077200" cy="654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900">
                <a:latin typeface="Century Gothic"/>
                <a:ea typeface="Century Gothic"/>
                <a:cs typeface="Century Gothic"/>
                <a:sym typeface="Century Gothic"/>
              </a:defRPr>
            </a:pPr>
            <a:r>
              <a:t> 					                 # HOURS</a:t>
            </a:r>
            <a:endParaRPr sz="3200"/>
          </a:p>
          <a:p>
            <a:pPr>
              <a:defRPr sz="1900" u="sng">
                <a:latin typeface="Century Gothic"/>
                <a:ea typeface="Century Gothic"/>
                <a:cs typeface="Century Gothic"/>
                <a:sym typeface="Century Gothic"/>
              </a:defRPr>
            </a:pPr>
            <a:r>
              <a:t>A.P COURSE            SCORE    MIZZOU COURSE    AWARDED</a:t>
            </a:r>
            <a:endParaRPr sz="3200"/>
          </a:p>
          <a:p>
            <a:pPr>
              <a:defRPr b="0">
                <a:latin typeface="Century Gothic"/>
                <a:ea typeface="Century Gothic"/>
                <a:cs typeface="Century Gothic"/>
                <a:sym typeface="Century Gothic"/>
              </a:defRPr>
            </a:pPr>
            <a:r>
              <a:t>English Lang/Comp	4	Eng 1000		3</a:t>
            </a:r>
            <a:endParaRPr sz="3200"/>
          </a:p>
          <a:p>
            <a:pPr>
              <a:defRPr b="0">
                <a:latin typeface="Century Gothic"/>
                <a:ea typeface="Century Gothic"/>
                <a:cs typeface="Century Gothic"/>
                <a:sym typeface="Century Gothic"/>
              </a:defRPr>
            </a:pPr>
            <a:r>
              <a:t>English Lit &amp; Comp	4	Eng 1000/Eng Lit		6</a:t>
            </a:r>
            <a:endParaRPr sz="3200"/>
          </a:p>
          <a:p>
            <a:pPr>
              <a:defRPr b="0">
                <a:latin typeface="Century Gothic"/>
                <a:ea typeface="Century Gothic"/>
                <a:cs typeface="Century Gothic"/>
                <a:sym typeface="Century Gothic"/>
              </a:defRPr>
            </a:pPr>
            <a:endParaRPr sz="3200"/>
          </a:p>
          <a:p>
            <a:pPr>
              <a:defRPr b="0">
                <a:latin typeface="Century Gothic"/>
                <a:ea typeface="Century Gothic"/>
                <a:cs typeface="Century Gothic"/>
                <a:sym typeface="Century Gothic"/>
              </a:defRPr>
            </a:pPr>
            <a:r>
              <a:t>Govt &amp; Politics: U.S.	4	Pol Sci 1100		3	</a:t>
            </a:r>
            <a:endParaRPr sz="3200"/>
          </a:p>
          <a:p>
            <a:pPr>
              <a:defRPr b="0">
                <a:latin typeface="Century Gothic"/>
                <a:ea typeface="Century Gothic"/>
                <a:cs typeface="Century Gothic"/>
                <a:sym typeface="Century Gothic"/>
              </a:defRPr>
            </a:pPr>
            <a:r>
              <a:t>Govt &amp; Politics: Comp	3	Pol Sci 2700		3	</a:t>
            </a:r>
            <a:endParaRPr sz="3200"/>
          </a:p>
          <a:p>
            <a:pPr>
              <a:defRPr b="0">
                <a:latin typeface="Century Gothic"/>
                <a:ea typeface="Century Gothic"/>
                <a:cs typeface="Century Gothic"/>
                <a:sym typeface="Century Gothic"/>
              </a:defRPr>
            </a:pPr>
            <a:r>
              <a:t>United States History	4	Hist 1400		5	</a:t>
            </a:r>
            <a:endParaRPr sz="3200"/>
          </a:p>
          <a:p>
            <a:pPr>
              <a:defRPr b="0">
                <a:latin typeface="Century Gothic"/>
                <a:ea typeface="Century Gothic"/>
                <a:cs typeface="Century Gothic"/>
                <a:sym typeface="Century Gothic"/>
              </a:defRPr>
            </a:pPr>
            <a:r>
              <a:t>European History	4	Hist 1510		3	</a:t>
            </a:r>
            <a:endParaRPr sz="3200"/>
          </a:p>
          <a:p>
            <a:pPr>
              <a:defRPr b="0">
                <a:latin typeface="Century Gothic"/>
                <a:ea typeface="Century Gothic"/>
                <a:cs typeface="Century Gothic"/>
                <a:sym typeface="Century Gothic"/>
              </a:defRPr>
            </a:pPr>
            <a:r>
              <a:t>World History		4	Soc Sci elective		3	</a:t>
            </a:r>
            <a:endParaRPr sz="3200"/>
          </a:p>
          <a:p>
            <a:pPr>
              <a:defRPr b="0">
                <a:latin typeface="Century Gothic"/>
                <a:ea typeface="Century Gothic"/>
                <a:cs typeface="Century Gothic"/>
                <a:sym typeface="Century Gothic"/>
              </a:defRPr>
            </a:pPr>
            <a:r>
              <a:t>Econ: Macroeconomics	4	Econ 1015		3	</a:t>
            </a:r>
            <a:endParaRPr sz="3200"/>
          </a:p>
          <a:p>
            <a:pPr>
              <a:defRPr b="0">
                <a:latin typeface="Century Gothic"/>
                <a:ea typeface="Century Gothic"/>
                <a:cs typeface="Century Gothic"/>
                <a:sym typeface="Century Gothic"/>
              </a:defRPr>
            </a:pPr>
            <a:r>
              <a:t>Econ: Microeconomics	4	Econ 1014		3	</a:t>
            </a:r>
            <a:endParaRPr sz="3200"/>
          </a:p>
          <a:p>
            <a:pPr>
              <a:defRPr b="0">
                <a:latin typeface="Century Gothic"/>
                <a:ea typeface="Century Gothic"/>
                <a:cs typeface="Century Gothic"/>
                <a:sym typeface="Century Gothic"/>
              </a:defRPr>
            </a:pPr>
            <a:r>
              <a:t>Psychology		4	Psych 1000		3	</a:t>
            </a:r>
            <a:endParaRPr sz="3200"/>
          </a:p>
          <a:p>
            <a:pPr>
              <a:defRPr b="0">
                <a:latin typeface="Century Gothic"/>
                <a:ea typeface="Century Gothic"/>
                <a:cs typeface="Century Gothic"/>
                <a:sym typeface="Century Gothic"/>
              </a:defRPr>
            </a:pPr>
            <a:r>
              <a:t>Human Geography	3	Geography 2550	3</a:t>
            </a:r>
          </a:p>
          <a:p>
            <a:pPr>
              <a:defRPr b="0">
                <a:latin typeface="Century Gothic"/>
                <a:ea typeface="Century Gothic"/>
                <a:cs typeface="Century Gothic"/>
                <a:sym typeface="Century Gothic"/>
              </a:defRPr>
            </a:pPr>
            <a:endParaRPr/>
          </a:p>
          <a:p>
            <a:pPr>
              <a:defRPr b="0">
                <a:latin typeface="Century Gothic"/>
                <a:ea typeface="Century Gothic"/>
                <a:cs typeface="Century Gothic"/>
                <a:sym typeface="Century Gothic"/>
              </a:defRPr>
            </a:pPr>
            <a:r>
              <a:t>Biology			4	Bio Sci 1500		5</a:t>
            </a:r>
            <a:endParaRPr sz="3200"/>
          </a:p>
          <a:p>
            <a:pPr>
              <a:defRPr b="0">
                <a:latin typeface="Century Gothic"/>
                <a:ea typeface="Century Gothic"/>
                <a:cs typeface="Century Gothic"/>
                <a:sym typeface="Century Gothic"/>
              </a:defRPr>
            </a:pPr>
            <a:r>
              <a:t>Chemistry		3	Chem 1310 &amp; 1320	5</a:t>
            </a:r>
            <a:endParaRPr sz="3200"/>
          </a:p>
          <a:p>
            <a:pPr>
              <a:defRPr b="0">
                <a:latin typeface="Century Gothic"/>
                <a:ea typeface="Century Gothic"/>
                <a:cs typeface="Century Gothic"/>
                <a:sym typeface="Century Gothic"/>
              </a:defRPr>
            </a:pPr>
            <a:r>
              <a:t>Chemistry		4	Chem 1310, 1320 &amp;1330	8</a:t>
            </a:r>
            <a:endParaRPr sz="3200"/>
          </a:p>
          <a:p>
            <a:pPr>
              <a:defRPr b="0">
                <a:latin typeface="Century Gothic"/>
                <a:ea typeface="Century Gothic"/>
                <a:cs typeface="Century Gothic"/>
                <a:sym typeface="Century Gothic"/>
              </a:defRPr>
            </a:pPr>
            <a:r>
              <a:t>Environmental Science	4	Bio Sci 1060		3</a:t>
            </a:r>
            <a:endParaRPr sz="3200"/>
          </a:p>
          <a:p>
            <a:pPr>
              <a:defRPr b="0">
                <a:latin typeface="Century Gothic"/>
                <a:ea typeface="Century Gothic"/>
                <a:cs typeface="Century Gothic"/>
                <a:sym typeface="Century Gothic"/>
              </a:defRPr>
            </a:pPr>
            <a:r>
              <a:t>Physics B		4	Physics 1210 &amp; 1220	8</a:t>
            </a:r>
            <a:endParaRPr sz="3200"/>
          </a:p>
          <a:p>
            <a:pPr>
              <a:defRPr b="0">
                <a:latin typeface="Century Gothic"/>
                <a:ea typeface="Century Gothic"/>
                <a:cs typeface="Century Gothic"/>
                <a:sym typeface="Century Gothic"/>
              </a:defRPr>
            </a:pPr>
            <a:r>
              <a:t>Physics C-Mechanics	4	Physics 1210		4</a:t>
            </a:r>
            <a:endParaRPr sz="3200"/>
          </a:p>
          <a:p>
            <a:pPr>
              <a:defRPr b="0">
                <a:latin typeface="Century Gothic"/>
                <a:ea typeface="Century Gothic"/>
                <a:cs typeface="Century Gothic"/>
                <a:sym typeface="Century Gothic"/>
              </a:defRPr>
            </a:pPr>
            <a:r>
              <a:t>Physics C-Elect/Mag	4	Physics 1220		4</a:t>
            </a:r>
            <a:endParaRPr sz="3200"/>
          </a:p>
          <a:p>
            <a:pPr>
              <a:defRPr b="0">
                <a:latin typeface="Century Gothic"/>
                <a:ea typeface="Century Gothic"/>
                <a:cs typeface="Century Gothic"/>
                <a:sym typeface="Century Gothic"/>
              </a:defRPr>
            </a:pPr>
            <a:r>
              <a:t>	</a:t>
            </a:r>
          </a:p>
        </p:txBody>
      </p:sp>
      <p:sp>
        <p:nvSpPr>
          <p:cNvPr id="369" name="Rectangle 16"/>
          <p:cNvSpPr/>
          <p:nvPr/>
        </p:nvSpPr>
        <p:spPr>
          <a:xfrm>
            <a:off x="1295400" y="149225"/>
            <a:ext cx="7543800" cy="6556375"/>
          </a:xfrm>
          <a:prstGeom prst="rect">
            <a:avLst/>
          </a:prstGeom>
          <a:ln w="57150">
            <a:solidFill>
              <a:srgbClr val="000000"/>
            </a:solidFill>
          </a:ln>
        </p:spPr>
        <p:txBody>
          <a:bodyPr lIns="45719" rIns="45719" anchor="ctr"/>
          <a:lstStyle/>
          <a:p>
            <a:pPr algn="ctr">
              <a:defRPr>
                <a:solidFill>
                  <a:schemeClr val="accent3">
                    <a:lumOff val="44000"/>
                  </a:schemeClr>
                </a:solidFill>
              </a:defRPr>
            </a:pPr>
            <a:endParaRPr/>
          </a:p>
        </p:txBody>
      </p:sp>
      <p:pic>
        <p:nvPicPr>
          <p:cNvPr id="370" name="Picture 3" descr="Picture 3"/>
          <p:cNvPicPr>
            <a:picLocks noChangeAspect="1"/>
          </p:cNvPicPr>
          <p:nvPr/>
        </p:nvPicPr>
        <p:blipFill>
          <a:blip r:embed="rId2">
            <a:extLst/>
          </a:blip>
          <a:stretch>
            <a:fillRect/>
          </a:stretch>
        </p:blipFill>
        <p:spPr>
          <a:xfrm>
            <a:off x="6823" y="215545"/>
            <a:ext cx="1161434" cy="884238"/>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Rectangle 14"/>
          <p:cNvSpPr txBox="1"/>
          <p:nvPr/>
        </p:nvSpPr>
        <p:spPr>
          <a:xfrm>
            <a:off x="1752600" y="182563"/>
            <a:ext cx="8458200" cy="934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900">
                <a:latin typeface="Century Gothic"/>
                <a:ea typeface="Century Gothic"/>
                <a:cs typeface="Century Gothic"/>
                <a:sym typeface="Century Gothic"/>
              </a:defRPr>
            </a:pPr>
            <a:r>
              <a:t> 				 # HOURS</a:t>
            </a:r>
            <a:endParaRPr sz="3200"/>
          </a:p>
          <a:p>
            <a:pPr>
              <a:defRPr sz="1900" u="sng">
                <a:latin typeface="Century Gothic"/>
                <a:ea typeface="Century Gothic"/>
                <a:cs typeface="Century Gothic"/>
                <a:sym typeface="Century Gothic"/>
              </a:defRPr>
            </a:pPr>
            <a:r>
              <a:t>A.P COURSE            SCORE    	AWARDED</a:t>
            </a:r>
          </a:p>
          <a:p>
            <a:pPr>
              <a:defRPr b="0">
                <a:latin typeface="Arial"/>
                <a:ea typeface="Arial"/>
                <a:cs typeface="Arial"/>
                <a:sym typeface="Arial"/>
              </a:defRPr>
            </a:pPr>
            <a:r>
              <a:t>	</a:t>
            </a:r>
          </a:p>
        </p:txBody>
      </p:sp>
      <p:sp>
        <p:nvSpPr>
          <p:cNvPr id="373" name="Rectangle 16"/>
          <p:cNvSpPr/>
          <p:nvPr/>
        </p:nvSpPr>
        <p:spPr>
          <a:xfrm>
            <a:off x="1447800" y="149225"/>
            <a:ext cx="7543800" cy="6556375"/>
          </a:xfrm>
          <a:prstGeom prst="rect">
            <a:avLst/>
          </a:prstGeom>
          <a:ln w="57150">
            <a:solidFill>
              <a:srgbClr val="000000"/>
            </a:solidFill>
          </a:ln>
        </p:spPr>
        <p:txBody>
          <a:bodyPr lIns="45719" rIns="45719" anchor="ctr"/>
          <a:lstStyle/>
          <a:p>
            <a:pPr algn="ctr">
              <a:defRPr>
                <a:solidFill>
                  <a:schemeClr val="accent3">
                    <a:lumOff val="44000"/>
                  </a:schemeClr>
                </a:solidFill>
              </a:defRPr>
            </a:pPr>
            <a:endParaRPr/>
          </a:p>
        </p:txBody>
      </p:sp>
      <p:graphicFrame>
        <p:nvGraphicFramePr>
          <p:cNvPr id="374" name="Table 1"/>
          <p:cNvGraphicFramePr/>
          <p:nvPr/>
        </p:nvGraphicFramePr>
        <p:xfrm>
          <a:off x="1585414" y="762000"/>
          <a:ext cx="7448716" cy="5795856"/>
        </p:xfrm>
        <a:graphic>
          <a:graphicData uri="http://schemas.openxmlformats.org/drawingml/2006/table">
            <a:tbl>
              <a:tblPr>
                <a:tableStyleId>{4C3C2611-4C71-4FC5-86AE-919BDF0F9419}</a:tableStyleId>
              </a:tblPr>
              <a:tblGrid>
                <a:gridCol w="2722280">
                  <a:extLst>
                    <a:ext uri="{9D8B030D-6E8A-4147-A177-3AD203B41FA5}">
                      <a16:colId xmlns:a16="http://schemas.microsoft.com/office/drawing/2014/main" val="20000"/>
                    </a:ext>
                  </a:extLst>
                </a:gridCol>
                <a:gridCol w="1295190">
                  <a:extLst>
                    <a:ext uri="{9D8B030D-6E8A-4147-A177-3AD203B41FA5}">
                      <a16:colId xmlns:a16="http://schemas.microsoft.com/office/drawing/2014/main" val="20001"/>
                    </a:ext>
                  </a:extLst>
                </a:gridCol>
                <a:gridCol w="3431246">
                  <a:extLst>
                    <a:ext uri="{9D8B030D-6E8A-4147-A177-3AD203B41FA5}">
                      <a16:colId xmlns:a16="http://schemas.microsoft.com/office/drawing/2014/main" val="20002"/>
                    </a:ext>
                  </a:extLst>
                </a:gridCol>
              </a:tblGrid>
              <a:tr h="101600">
                <a:tc>
                  <a:txBody>
                    <a:bodyPr/>
                    <a:lstStyle/>
                    <a:p>
                      <a:pPr algn="l">
                        <a:defRPr sz="1800" b="0"/>
                      </a:pPr>
                      <a:r>
                        <a:rPr sz="1500">
                          <a:latin typeface="Century Gothic"/>
                          <a:ea typeface="Century Gothic"/>
                          <a:cs typeface="Century Gothic"/>
                          <a:sym typeface="Century Gothic"/>
                        </a:rPr>
                        <a:t>Biology</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0"/>
                  </a:ext>
                </a:extLst>
              </a:tr>
              <a:tr h="101600">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1"/>
                  </a:ext>
                </a:extLst>
              </a:tr>
              <a:tr h="167628">
                <a:tc>
                  <a:txBody>
                    <a:bodyPr/>
                    <a:lstStyle/>
                    <a:p>
                      <a:pPr algn="l">
                        <a:defRPr sz="1800" b="0"/>
                      </a:pPr>
                      <a:r>
                        <a:rPr sz="1500">
                          <a:latin typeface="Century Gothic"/>
                          <a:ea typeface="Century Gothic"/>
                          <a:cs typeface="Century Gothic"/>
                          <a:sym typeface="Century Gothic"/>
                        </a:rPr>
                        <a:t>Chemistry</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15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2"/>
                  </a:ext>
                </a:extLst>
              </a:tr>
              <a:tr h="128945">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3"/>
                  </a:ext>
                </a:extLst>
              </a:tr>
              <a:tr h="101600">
                <a:tc>
                  <a:txBody>
                    <a:bodyPr/>
                    <a:lstStyle/>
                    <a:p>
                      <a:pPr algn="l">
                        <a:defRPr sz="1800" b="0"/>
                      </a:pPr>
                      <a:r>
                        <a:rPr sz="1500">
                          <a:latin typeface="Century Gothic"/>
                          <a:ea typeface="Century Gothic"/>
                          <a:cs typeface="Century Gothic"/>
                          <a:sym typeface="Century Gothic"/>
                        </a:rPr>
                        <a:t>Computer Science (A or AB)</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4"/>
                  </a:ext>
                </a:extLst>
              </a:tr>
              <a:tr h="101600">
                <a:tc>
                  <a:txBody>
                    <a:bodyPr/>
                    <a:lstStyle/>
                    <a:p>
                      <a:pPr algn="l">
                        <a:defRPr sz="1800" b="0"/>
                      </a:pPr>
                      <a:r>
                        <a:rPr sz="1500">
                          <a:latin typeface="Century Gothic"/>
                          <a:ea typeface="Century Gothic"/>
                          <a:cs typeface="Century Gothic"/>
                          <a:sym typeface="Century Gothic"/>
                        </a:rPr>
                        <a:t>Economics (micro) (ECO)</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5"/>
                  </a:ext>
                </a:extLst>
              </a:tr>
              <a:tr h="101600">
                <a:tc>
                  <a:txBody>
                    <a:bodyPr/>
                    <a:lstStyle/>
                    <a:p>
                      <a:pPr algn="l">
                        <a:defRPr sz="1800" b="0"/>
                      </a:pPr>
                      <a:r>
                        <a:rPr sz="1500">
                          <a:latin typeface="Century Gothic"/>
                          <a:ea typeface="Century Gothic"/>
                          <a:cs typeface="Century Gothic"/>
                          <a:sym typeface="Century Gothic"/>
                        </a:rPr>
                        <a:t>Economics (macro) (ECON)</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6"/>
                  </a:ext>
                </a:extLst>
              </a:tr>
              <a:tr h="101600">
                <a:tc>
                  <a:txBody>
                    <a:bodyPr/>
                    <a:lstStyle/>
                    <a:p>
                      <a:pPr algn="l">
                        <a:defRPr sz="1800" b="0"/>
                      </a:pPr>
                      <a:r>
                        <a:rPr sz="1500">
                          <a:latin typeface="Century Gothic"/>
                          <a:ea typeface="Century Gothic"/>
                          <a:cs typeface="Century Gothic"/>
                          <a:sym typeface="Century Gothic"/>
                        </a:rPr>
                        <a:t>English Lit &amp; Com (ENG)</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6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7"/>
                  </a:ext>
                </a:extLst>
              </a:tr>
              <a:tr h="101600">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8"/>
                  </a:ext>
                </a:extLst>
              </a:tr>
              <a:tr h="128945">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Exempt from ENGL 101</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09"/>
                  </a:ext>
                </a:extLst>
              </a:tr>
              <a:tr h="128945">
                <a:tc>
                  <a:txBody>
                    <a:bodyPr/>
                    <a:lstStyle/>
                    <a:p>
                      <a:pPr algn="l">
                        <a:defRPr sz="1800" b="0"/>
                      </a:pPr>
                      <a:r>
                        <a:rPr sz="1500">
                          <a:latin typeface="Century Gothic"/>
                          <a:ea typeface="Century Gothic"/>
                          <a:cs typeface="Century Gothic"/>
                          <a:sym typeface="Century Gothic"/>
                        </a:rPr>
                        <a:t>English Lang &amp; Comp (ENGL)</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0"/>
                  </a:ext>
                </a:extLst>
              </a:tr>
              <a:tr h="128945">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Exempt from ENGL 101</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1"/>
                  </a:ext>
                </a:extLst>
              </a:tr>
              <a:tr h="101600">
                <a:tc>
                  <a:txBody>
                    <a:bodyPr/>
                    <a:lstStyle/>
                    <a:p>
                      <a:pPr algn="l">
                        <a:defRPr sz="1800" b="0"/>
                      </a:pPr>
                      <a:r>
                        <a:rPr sz="1500">
                          <a:latin typeface="Century Gothic"/>
                          <a:ea typeface="Century Gothic"/>
                          <a:cs typeface="Century Gothic"/>
                          <a:sym typeface="Century Gothic"/>
                        </a:rPr>
                        <a:t>Environmental Science</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(EVRN 148)</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2"/>
                  </a:ext>
                </a:extLst>
              </a:tr>
              <a:tr h="128945">
                <a:tc>
                  <a:txBody>
                    <a:bodyPr/>
                    <a:lstStyle/>
                    <a:p>
                      <a:pPr algn="l">
                        <a:defRPr sz="1500" b="0">
                          <a:latin typeface="Century Gothic"/>
                          <a:ea typeface="Century Gothic"/>
                          <a:cs typeface="Century Gothic"/>
                          <a:sym typeface="Century Gothic"/>
                        </a:defRPr>
                      </a:pPr>
                      <a:r>
                        <a:t>Govt &amp; Politics </a:t>
                      </a:r>
                      <a:r>
                        <a:rPr sz="1200"/>
                        <a:t>(Comparative)</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(POLS 150)</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3"/>
                  </a:ext>
                </a:extLst>
              </a:tr>
              <a:tr h="128945">
                <a:tc>
                  <a:txBody>
                    <a:bodyPr/>
                    <a:lstStyle/>
                    <a:p>
                      <a:pPr algn="l">
                        <a:defRPr sz="1800" b="0"/>
                      </a:pPr>
                      <a:r>
                        <a:rPr sz="1500">
                          <a:latin typeface="Century Gothic"/>
                          <a:ea typeface="Century Gothic"/>
                          <a:cs typeface="Century Gothic"/>
                          <a:sym typeface="Century Gothic"/>
                        </a:rPr>
                        <a:t>Government &amp; Politics (US)</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(POLS 110)</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4"/>
                  </a:ext>
                </a:extLst>
              </a:tr>
              <a:tr h="101600">
                <a:tc>
                  <a:txBody>
                    <a:bodyPr/>
                    <a:lstStyle/>
                    <a:p>
                      <a:pPr algn="l">
                        <a:defRPr sz="1800" b="0"/>
                      </a:pPr>
                      <a:r>
                        <a:rPr sz="1500">
                          <a:latin typeface="Century Gothic"/>
                          <a:ea typeface="Century Gothic"/>
                          <a:cs typeface="Century Gothic"/>
                          <a:sym typeface="Century Gothic"/>
                        </a:rPr>
                        <a:t>European History (HIS)</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6 hrs. (HIST 114 &amp; 115)</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5"/>
                  </a:ext>
                </a:extLst>
              </a:tr>
              <a:tr h="101600">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(HIST 114)</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6"/>
                  </a:ext>
                </a:extLst>
              </a:tr>
              <a:tr h="101600">
                <a:tc>
                  <a:txBody>
                    <a:bodyPr/>
                    <a:lstStyle/>
                    <a:p>
                      <a:pPr algn="l">
                        <a:defRPr sz="1800" b="0"/>
                      </a:pPr>
                      <a:r>
                        <a:rPr sz="1500">
                          <a:latin typeface="Century Gothic"/>
                          <a:ea typeface="Century Gothic"/>
                          <a:cs typeface="Century Gothic"/>
                          <a:sym typeface="Century Gothic"/>
                        </a:rPr>
                        <a:t>United States History (HIST)</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6 hrs. (HIST 128 &amp; 129)</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7"/>
                  </a:ext>
                </a:extLst>
              </a:tr>
              <a:tr h="101600">
                <a:tc>
                  <a:txBody>
                    <a:bodyPr/>
                    <a:lstStyle/>
                    <a:p>
                      <a:pPr algn="l">
                        <a:defRPr sz="1800" b="0"/>
                      </a:pPr>
                      <a:r>
                        <a:rPr sz="1500">
                          <a:latin typeface="Century Gothic"/>
                          <a:ea typeface="Century Gothic"/>
                          <a:cs typeface="Century Gothic"/>
                          <a:sym typeface="Century Gothic"/>
                        </a:rPr>
                        <a:t> </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(HIST 128)</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8"/>
                  </a:ext>
                </a:extLst>
              </a:tr>
              <a:tr h="101600">
                <a:tc>
                  <a:txBody>
                    <a:bodyPr/>
                    <a:lstStyle/>
                    <a:p>
                      <a:pPr algn="l">
                        <a:defRPr sz="1800" b="0"/>
                      </a:pPr>
                      <a:r>
                        <a:rPr sz="1500">
                          <a:latin typeface="Century Gothic"/>
                          <a:ea typeface="Century Gothic"/>
                          <a:cs typeface="Century Gothic"/>
                          <a:sym typeface="Century Gothic"/>
                        </a:rPr>
                        <a:t>World History (HIT)</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(HIST 101)</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19"/>
                  </a:ext>
                </a:extLst>
              </a:tr>
              <a:tr h="101600">
                <a:tc>
                  <a:txBody>
                    <a:bodyPr/>
                    <a:lstStyle/>
                    <a:p>
                      <a:pPr algn="l">
                        <a:defRPr sz="1800" b="0"/>
                      </a:pPr>
                      <a:r>
                        <a:rPr sz="1500">
                          <a:latin typeface="Century Gothic"/>
                          <a:ea typeface="Century Gothic"/>
                          <a:cs typeface="Century Gothic"/>
                          <a:sym typeface="Century Gothic"/>
                        </a:rPr>
                        <a:t>Human Geography</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4</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 hrs. (GEOG 102)</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20"/>
                  </a:ext>
                </a:extLst>
              </a:tr>
              <a:tr h="101600">
                <a:tc>
                  <a:txBody>
                    <a:bodyPr/>
                    <a:lstStyle/>
                    <a:p>
                      <a:pPr algn="l">
                        <a:defRPr sz="1800" b="0"/>
                      </a:pPr>
                      <a:r>
                        <a:rPr sz="1500">
                          <a:latin typeface="Century Gothic"/>
                          <a:ea typeface="Century Gothic"/>
                          <a:cs typeface="Century Gothic"/>
                          <a:sym typeface="Century Gothic"/>
                        </a:rPr>
                        <a:t>Physics B (PHSX)</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8 hrs. (PHSX 114 &amp; 115)</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21"/>
                  </a:ext>
                </a:extLst>
              </a:tr>
              <a:tr h="128945">
                <a:tc>
                  <a:txBody>
                    <a:bodyPr/>
                    <a:lstStyle/>
                    <a:p>
                      <a:pPr algn="l">
                        <a:defRPr sz="1800" b="0"/>
                      </a:pPr>
                      <a:r>
                        <a:rPr sz="1500">
                          <a:latin typeface="Century Gothic"/>
                          <a:ea typeface="Century Gothic"/>
                          <a:cs typeface="Century Gothic"/>
                          <a:sym typeface="Century Gothic"/>
                        </a:rPr>
                        <a:t>Physics C (Mechanics)</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 hrs. (PHSX 211 &amp; 216</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22"/>
                  </a:ext>
                </a:extLst>
              </a:tr>
              <a:tr h="128945">
                <a:tc>
                  <a:txBody>
                    <a:bodyPr/>
                    <a:lstStyle/>
                    <a:p>
                      <a:pPr algn="l">
                        <a:defRPr sz="1800" b="0"/>
                      </a:pPr>
                      <a:r>
                        <a:rPr sz="1500">
                          <a:latin typeface="Century Gothic"/>
                          <a:ea typeface="Century Gothic"/>
                          <a:cs typeface="Century Gothic"/>
                          <a:sym typeface="Century Gothic"/>
                        </a:rPr>
                        <a:t>Physics C (Electricity &amp; Mag)</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3</a:t>
                      </a:r>
                    </a:p>
                  </a:txBody>
                  <a:tcPr marL="6447" marR="6447" marT="6447" marB="6447" horzOverflow="overflow">
                    <a:lnL w="12700">
                      <a:miter lim="400000"/>
                    </a:lnL>
                    <a:lnR w="12700">
                      <a:miter lim="400000"/>
                    </a:lnR>
                    <a:lnT w="12700">
                      <a:miter lim="400000"/>
                    </a:lnT>
                    <a:lnB w="12700">
                      <a:miter lim="400000"/>
                    </a:lnB>
                    <a:noFill/>
                  </a:tcPr>
                </a:tc>
                <a:tc>
                  <a:txBody>
                    <a:bodyPr/>
                    <a:lstStyle/>
                    <a:p>
                      <a:pPr algn="l">
                        <a:defRPr sz="1800" b="0"/>
                      </a:pPr>
                      <a:r>
                        <a:rPr sz="1500">
                          <a:latin typeface="Century Gothic"/>
                          <a:ea typeface="Century Gothic"/>
                          <a:cs typeface="Century Gothic"/>
                          <a:sym typeface="Century Gothic"/>
                        </a:rPr>
                        <a:t>5 hrs. (PHSX 212 &amp; 236</a:t>
                      </a:r>
                    </a:p>
                  </a:txBody>
                  <a:tcPr marL="6447" marR="6447" marT="6447" marB="6447" horzOverflow="overflow">
                    <a:lnL w="12700">
                      <a:miter lim="400000"/>
                    </a:lnL>
                    <a:lnR w="12700">
                      <a:miter lim="400000"/>
                    </a:lnR>
                    <a:lnT w="12700">
                      <a:miter lim="400000"/>
                    </a:lnT>
                    <a:lnB w="12700">
                      <a:miter lim="400000"/>
                    </a:lnB>
                    <a:noFill/>
                  </a:tcPr>
                </a:tc>
                <a:extLst>
                  <a:ext uri="{0D108BD9-81ED-4DB2-BD59-A6C34878D82A}">
                    <a16:rowId xmlns:a16="http://schemas.microsoft.com/office/drawing/2014/main" val="10023"/>
                  </a:ext>
                </a:extLst>
              </a:tr>
            </a:tbl>
          </a:graphicData>
        </a:graphic>
      </p:graphicFrame>
      <p:pic>
        <p:nvPicPr>
          <p:cNvPr id="375" name="Picture 4" descr="Picture 4"/>
          <p:cNvPicPr>
            <a:picLocks noChangeAspect="1"/>
          </p:cNvPicPr>
          <p:nvPr/>
        </p:nvPicPr>
        <p:blipFill>
          <a:blip r:embed="rId2">
            <a:extLst/>
          </a:blip>
          <a:srcRect r="59752"/>
          <a:stretch>
            <a:fillRect/>
          </a:stretch>
        </p:blipFill>
        <p:spPr>
          <a:xfrm>
            <a:off x="213815" y="250938"/>
            <a:ext cx="1066801" cy="1022123"/>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Text Box 5"/>
          <p:cNvSpPr txBox="1"/>
          <p:nvPr/>
        </p:nvSpPr>
        <p:spPr>
          <a:xfrm>
            <a:off x="457200" y="6308725"/>
            <a:ext cx="4038600" cy="494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Viner Hand ITC"/>
                <a:ea typeface="Viner Hand ITC"/>
                <a:cs typeface="Viner Hand ITC"/>
                <a:sym typeface="Viner Hand ITC"/>
              </a:defRPr>
            </a:lvl1pPr>
          </a:lstStyle>
          <a:p>
            <a:r>
              <a:t>lesson 2: prepare yourself</a:t>
            </a:r>
          </a:p>
        </p:txBody>
      </p:sp>
      <p:sp>
        <p:nvSpPr>
          <p:cNvPr id="378" name="Line 6"/>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79" name="Line 12"/>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80" name="Rectangle 13"/>
          <p:cNvSpPr txBox="1"/>
          <p:nvPr/>
        </p:nvSpPr>
        <p:spPr>
          <a:xfrm>
            <a:off x="914400" y="4432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What to do Now</a:t>
            </a:r>
          </a:p>
        </p:txBody>
      </p:sp>
      <p:sp>
        <p:nvSpPr>
          <p:cNvPr id="381" name="Rectangle 15"/>
          <p:cNvSpPr txBox="1"/>
          <p:nvPr/>
        </p:nvSpPr>
        <p:spPr>
          <a:xfrm>
            <a:off x="1219200" y="1644650"/>
            <a:ext cx="6934200" cy="39486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buSzPct val="100000"/>
              <a:buChar char="•"/>
              <a:defRPr sz="3200" b="0">
                <a:latin typeface="Century Gothic"/>
                <a:ea typeface="Century Gothic"/>
                <a:cs typeface="Century Gothic"/>
                <a:sym typeface="Century Gothic"/>
              </a:defRPr>
            </a:pPr>
            <a:r>
              <a:t>Carry a calendar (and use it!)</a:t>
            </a:r>
          </a:p>
          <a:p>
            <a:pPr marL="609600" indent="-609600">
              <a:spcBef>
                <a:spcPts val="700"/>
              </a:spcBef>
              <a:buSzPct val="100000"/>
              <a:buChar char="•"/>
              <a:defRPr sz="3200" b="0">
                <a:latin typeface="Century Gothic"/>
                <a:ea typeface="Century Gothic"/>
                <a:cs typeface="Century Gothic"/>
                <a:sym typeface="Century Gothic"/>
              </a:defRPr>
            </a:pPr>
            <a:r>
              <a:t>Practice taking and studying from notes </a:t>
            </a:r>
          </a:p>
          <a:p>
            <a:pPr marL="609600" indent="-609600">
              <a:spcBef>
                <a:spcPts val="700"/>
              </a:spcBef>
              <a:buSzPct val="100000"/>
              <a:buChar char="•"/>
              <a:defRPr sz="3200" b="0">
                <a:latin typeface="Century Gothic"/>
                <a:ea typeface="Century Gothic"/>
                <a:cs typeface="Century Gothic"/>
                <a:sym typeface="Century Gothic"/>
              </a:defRPr>
            </a:pPr>
            <a:r>
              <a:t>Take college prep courses</a:t>
            </a:r>
          </a:p>
          <a:p>
            <a:pPr marL="609600" indent="-609600">
              <a:spcBef>
                <a:spcPts val="700"/>
              </a:spcBef>
              <a:buSzPct val="100000"/>
              <a:buChar char="•"/>
              <a:defRPr sz="3200" b="0">
                <a:latin typeface="Century Gothic"/>
                <a:ea typeface="Century Gothic"/>
                <a:cs typeface="Century Gothic"/>
                <a:sym typeface="Century Gothic"/>
              </a:defRPr>
            </a:pPr>
            <a:r>
              <a:t>Improve your reading, writing and public speaking abilities</a:t>
            </a:r>
          </a:p>
          <a:p>
            <a:pPr marL="609600" indent="-609600">
              <a:spcBef>
                <a:spcPts val="700"/>
              </a:spcBef>
              <a:buSzPct val="100000"/>
              <a:buChar char="•"/>
              <a:defRPr sz="3200" b="0">
                <a:latin typeface="Century Gothic"/>
                <a:ea typeface="Century Gothic"/>
                <a:cs typeface="Century Gothic"/>
                <a:sym typeface="Century Gothic"/>
              </a:defRPr>
            </a:pPr>
            <a:r>
              <a:t>Manage your finances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Text Box 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84" name="Line 6"/>
          <p:cNvSpPr/>
          <p:nvPr/>
        </p:nvSpPr>
        <p:spPr>
          <a:xfrm>
            <a:off x="2286000" y="1447800"/>
            <a:ext cx="6019800" cy="0"/>
          </a:xfrm>
          <a:prstGeom prst="line">
            <a:avLst/>
          </a:prstGeom>
          <a:ln w="28575">
            <a:solidFill>
              <a:srgbClr val="000000"/>
            </a:solidFill>
          </a:ln>
        </p:spPr>
        <p:txBody>
          <a:bodyPr lIns="45719" rIns="45719"/>
          <a:lstStyle/>
          <a:p>
            <a:endParaRPr/>
          </a:p>
        </p:txBody>
      </p:sp>
      <p:sp>
        <p:nvSpPr>
          <p:cNvPr id="385" name="Rectangle 12"/>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Dispel the Myths</a:t>
            </a:r>
          </a:p>
        </p:txBody>
      </p:sp>
      <p:sp>
        <p:nvSpPr>
          <p:cNvPr id="386" name="Rectangle 13"/>
          <p:cNvSpPr txBox="1"/>
          <p:nvPr/>
        </p:nvSpPr>
        <p:spPr>
          <a:xfrm>
            <a:off x="1219200" y="1676400"/>
            <a:ext cx="6934200" cy="4443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buSzPct val="100000"/>
              <a:buChar char="•"/>
              <a:defRPr sz="3200" b="0">
                <a:latin typeface="Century Gothic"/>
                <a:ea typeface="Century Gothic"/>
                <a:cs typeface="Century Gothic"/>
                <a:sym typeface="Century Gothic"/>
              </a:defRPr>
            </a:pPr>
            <a:r>
              <a:t>Financial Aid will pay for college</a:t>
            </a:r>
          </a:p>
          <a:p>
            <a:pPr marL="609600" indent="-609600">
              <a:spcBef>
                <a:spcPts val="700"/>
              </a:spcBef>
              <a:buSzPct val="100000"/>
              <a:buChar char="•"/>
              <a:defRPr sz="3200" b="0">
                <a:latin typeface="Century Gothic"/>
                <a:ea typeface="Century Gothic"/>
                <a:cs typeface="Century Gothic"/>
                <a:sym typeface="Century Gothic"/>
              </a:defRPr>
            </a:pPr>
            <a:r>
              <a:t>“Colleges want me to be involved in a  lot of activities in high school.”</a:t>
            </a:r>
          </a:p>
          <a:p>
            <a:pPr marL="609600" indent="-609600">
              <a:spcBef>
                <a:spcPts val="700"/>
              </a:spcBef>
              <a:buSzPct val="100000"/>
              <a:buChar char="•"/>
              <a:defRPr sz="3200" b="0">
                <a:latin typeface="Century Gothic"/>
                <a:ea typeface="Century Gothic"/>
                <a:cs typeface="Century Gothic"/>
                <a:sym typeface="Century Gothic"/>
              </a:defRPr>
            </a:pPr>
            <a:r>
              <a:t>Small is best (or, large is best)</a:t>
            </a:r>
          </a:p>
          <a:p>
            <a:pPr marL="609600" indent="-609600">
              <a:spcBef>
                <a:spcPts val="700"/>
              </a:spcBef>
              <a:buSzPct val="100000"/>
              <a:buChar char="•"/>
              <a:defRPr sz="3200" b="0">
                <a:latin typeface="Century Gothic"/>
                <a:ea typeface="Century Gothic"/>
                <a:cs typeface="Century Gothic"/>
                <a:sym typeface="Century Gothic"/>
              </a:defRPr>
            </a:pPr>
            <a:r>
              <a:t>“The more I’m recruited…”</a:t>
            </a:r>
          </a:p>
          <a:p>
            <a:pPr marL="609600" indent="-609600">
              <a:spcBef>
                <a:spcPts val="700"/>
              </a:spcBef>
              <a:buSzPct val="100000"/>
              <a:buChar char="•"/>
              <a:defRPr sz="3200" b="0">
                <a:latin typeface="Century Gothic"/>
                <a:ea typeface="Century Gothic"/>
                <a:cs typeface="Century Gothic"/>
                <a:sym typeface="Century Gothic"/>
              </a:defRPr>
            </a:pPr>
            <a:r>
              <a:t>“Rankings!”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8" name="Picture 3" descr="Picture 3"/>
          <p:cNvPicPr>
            <a:picLocks noChangeAspect="1"/>
          </p:cNvPicPr>
          <p:nvPr/>
        </p:nvPicPr>
        <p:blipFill>
          <a:blip r:embed="rId3">
            <a:extLst/>
          </a:blip>
          <a:srcRect l="20815" t="8315" r="42001" b="25891"/>
          <a:stretch>
            <a:fillRect/>
          </a:stretch>
        </p:blipFill>
        <p:spPr>
          <a:xfrm>
            <a:off x="1149350" y="533400"/>
            <a:ext cx="6394450" cy="6369857"/>
          </a:xfrm>
          <a:prstGeom prst="rect">
            <a:avLst/>
          </a:prstGeom>
          <a:ln w="12700">
            <a:miter lim="400000"/>
          </a:ln>
        </p:spPr>
      </p:pic>
      <p:sp>
        <p:nvSpPr>
          <p:cNvPr id="389" name="TextBox 1"/>
          <p:cNvSpPr txBox="1"/>
          <p:nvPr/>
        </p:nvSpPr>
        <p:spPr>
          <a:xfrm>
            <a:off x="-1" y="167354"/>
            <a:ext cx="914400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400" b="0">
                <a:latin typeface="Arial"/>
                <a:ea typeface="Arial"/>
                <a:cs typeface="Arial"/>
                <a:sym typeface="Arial"/>
              </a:defRPr>
            </a:lvl1pPr>
          </a:lstStyle>
          <a:p>
            <a:r>
              <a:t>The Chronicle of Higher Education “30 Ways to Rate a College”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 name="Group 4"/>
          <p:cNvGrpSpPr/>
          <p:nvPr/>
        </p:nvGrpSpPr>
        <p:grpSpPr>
          <a:xfrm>
            <a:off x="0" y="0"/>
            <a:ext cx="9296400" cy="6858000"/>
            <a:chOff x="0" y="0"/>
            <a:chExt cx="9296400" cy="6858000"/>
          </a:xfrm>
        </p:grpSpPr>
        <p:pic>
          <p:nvPicPr>
            <p:cNvPr id="126"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127"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128"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129"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130"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131"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132"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133"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134"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135"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136"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137"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138"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139"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140"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141"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142"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143"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144"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145"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146"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147"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148"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149"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150"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151"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152"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153"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154"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155"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156"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157"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158"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159"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160"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161"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162"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163"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164"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165"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166"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167"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168"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169"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170"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171"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sp>
        <p:nvSpPr>
          <p:cNvPr id="173" name="Rectangle 2"/>
          <p:cNvSpPr txBox="1">
            <a:spLocks noGrp="1"/>
          </p:cNvSpPr>
          <p:nvPr>
            <p:ph type="title"/>
          </p:nvPr>
        </p:nvSpPr>
        <p:spPr>
          <a:xfrm>
            <a:off x="990600" y="457200"/>
            <a:ext cx="8229600" cy="1143000"/>
          </a:xfrm>
          <a:prstGeom prst="rect">
            <a:avLst/>
          </a:prstGeom>
        </p:spPr>
        <p:txBody>
          <a:bodyPr/>
          <a:lstStyle>
            <a:lvl1pPr defTabSz="859536">
              <a:defRPr sz="6768" b="1">
                <a:solidFill>
                  <a:srgbClr val="CC9900"/>
                </a:solidFill>
                <a:latin typeface="Century Gothic"/>
                <a:ea typeface="Century Gothic"/>
                <a:cs typeface="Century Gothic"/>
                <a:sym typeface="Century Gothic"/>
              </a:defRPr>
            </a:lvl1pPr>
          </a:lstStyle>
          <a:p>
            <a:r>
              <a:t>Contents</a:t>
            </a:r>
          </a:p>
        </p:txBody>
      </p:sp>
      <p:sp>
        <p:nvSpPr>
          <p:cNvPr id="174" name="Rectangle 3"/>
          <p:cNvSpPr txBox="1">
            <a:spLocks noGrp="1"/>
          </p:cNvSpPr>
          <p:nvPr>
            <p:ph type="body" idx="1"/>
          </p:nvPr>
        </p:nvSpPr>
        <p:spPr>
          <a:xfrm>
            <a:off x="1752600" y="1722438"/>
            <a:ext cx="6934200" cy="4525963"/>
          </a:xfrm>
          <a:prstGeom prst="rect">
            <a:avLst/>
          </a:prstGeom>
        </p:spPr>
        <p:txBody>
          <a:bodyPr/>
          <a:lstStyle/>
          <a:p>
            <a:pPr marL="609600" indent="-609600">
              <a:lnSpc>
                <a:spcPct val="120000"/>
              </a:lnSpc>
              <a:buAutoNum type="arabicPeriod"/>
              <a:defRPr b="0">
                <a:latin typeface="Century Gothic"/>
                <a:ea typeface="Century Gothic"/>
                <a:cs typeface="Century Gothic"/>
                <a:sym typeface="Century Gothic"/>
              </a:defRPr>
            </a:pPr>
            <a:r>
              <a:t> Discover Your Options</a:t>
            </a:r>
          </a:p>
          <a:p>
            <a:pPr marL="609600" indent="-609600">
              <a:lnSpc>
                <a:spcPct val="120000"/>
              </a:lnSpc>
              <a:buAutoNum type="arabicPeriod"/>
              <a:defRPr b="0">
                <a:latin typeface="Century Gothic"/>
                <a:ea typeface="Century Gothic"/>
                <a:cs typeface="Century Gothic"/>
                <a:sym typeface="Century Gothic"/>
              </a:defRPr>
            </a:pPr>
            <a:r>
              <a:t> Prepare Yourself</a:t>
            </a:r>
          </a:p>
          <a:p>
            <a:pPr marL="609600" indent="-609600">
              <a:lnSpc>
                <a:spcPct val="120000"/>
              </a:lnSpc>
              <a:buAutoNum type="arabicPeriod"/>
              <a:defRPr b="0">
                <a:latin typeface="Century Gothic"/>
                <a:ea typeface="Century Gothic"/>
                <a:cs typeface="Century Gothic"/>
                <a:sym typeface="Century Gothic"/>
              </a:defRPr>
            </a:pPr>
            <a:r>
              <a:t> Investigate &amp; Compare</a:t>
            </a:r>
          </a:p>
          <a:p>
            <a:pPr marL="609600" indent="-609600">
              <a:lnSpc>
                <a:spcPct val="120000"/>
              </a:lnSpc>
              <a:buAutoNum type="arabicPeriod"/>
              <a:defRPr b="0">
                <a:latin typeface="Century Gothic"/>
                <a:ea typeface="Century Gothic"/>
                <a:cs typeface="Century Gothic"/>
                <a:sym typeface="Century Gothic"/>
              </a:defRPr>
            </a:pPr>
            <a:r>
              <a:t> The Application Process</a:t>
            </a:r>
          </a:p>
          <a:p>
            <a:pPr marL="609600" indent="-609600">
              <a:lnSpc>
                <a:spcPct val="120000"/>
              </a:lnSpc>
              <a:buAutoNum type="arabicPeriod"/>
              <a:defRPr b="0">
                <a:latin typeface="Century Gothic"/>
                <a:ea typeface="Century Gothic"/>
                <a:cs typeface="Century Gothic"/>
                <a:sym typeface="Century Gothic"/>
              </a:defRPr>
            </a:pPr>
            <a:r>
              <a:t> Financing your Education</a:t>
            </a:r>
          </a:p>
          <a:p>
            <a:pPr marL="609600" indent="-609600">
              <a:lnSpc>
                <a:spcPct val="120000"/>
              </a:lnSpc>
              <a:buAutoNum type="arabicPeriod"/>
              <a:defRPr b="0">
                <a:latin typeface="Century Gothic"/>
                <a:ea typeface="Century Gothic"/>
                <a:cs typeface="Century Gothic"/>
                <a:sym typeface="Century Gothic"/>
              </a:defRPr>
            </a:pPr>
            <a:r>
              <a:t> Learn to Succeed</a:t>
            </a:r>
          </a:p>
        </p:txBody>
      </p:sp>
      <p:sp>
        <p:nvSpPr>
          <p:cNvPr id="175" name="Text Box 53"/>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
        <p:nvSpPr>
          <p:cNvPr id="176" name="Line 55"/>
          <p:cNvSpPr/>
          <p:nvPr/>
        </p:nvSpPr>
        <p:spPr>
          <a:xfrm>
            <a:off x="1981200" y="14478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9" name="Group 4"/>
          <p:cNvGrpSpPr/>
          <p:nvPr/>
        </p:nvGrpSpPr>
        <p:grpSpPr>
          <a:xfrm>
            <a:off x="-76200" y="0"/>
            <a:ext cx="9296400" cy="6858000"/>
            <a:chOff x="0" y="0"/>
            <a:chExt cx="9296400" cy="6858000"/>
          </a:xfrm>
        </p:grpSpPr>
        <p:pic>
          <p:nvPicPr>
            <p:cNvPr id="393"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394"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395"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396"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397"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398"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399"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400"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401"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402"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403"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404"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405"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406"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407"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408"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409"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410"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411"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412"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413"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414"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415"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416"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417"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418"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419"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420"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421"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422"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423"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424"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425"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426"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427"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428"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429"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430"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431"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432"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433"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434"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435"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436"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437"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438"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440" name="Picture 51" descr="Picture 51"/>
          <p:cNvPicPr>
            <a:picLocks noChangeAspect="1"/>
          </p:cNvPicPr>
          <p:nvPr/>
        </p:nvPicPr>
        <p:blipFill>
          <a:blip r:embed="rId3">
            <a:extLst/>
          </a:blip>
          <a:stretch>
            <a:fillRect/>
          </a:stretch>
        </p:blipFill>
        <p:spPr>
          <a:xfrm>
            <a:off x="146050" y="9525"/>
            <a:ext cx="9074150" cy="6870700"/>
          </a:xfrm>
          <a:prstGeom prst="rect">
            <a:avLst/>
          </a:prstGeom>
          <a:ln w="12700">
            <a:miter lim="400000"/>
          </a:ln>
        </p:spPr>
      </p:pic>
      <p:sp>
        <p:nvSpPr>
          <p:cNvPr id="441" name="Rectangle 52"/>
          <p:cNvSpPr/>
          <p:nvPr/>
        </p:nvSpPr>
        <p:spPr>
          <a:xfrm>
            <a:off x="1524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442" name="Rectangle 53"/>
          <p:cNvSpPr txBox="1">
            <a:spLocks noGrp="1"/>
          </p:cNvSpPr>
          <p:nvPr>
            <p:ph type="title"/>
          </p:nvPr>
        </p:nvSpPr>
        <p:spPr>
          <a:xfrm>
            <a:off x="914400" y="457200"/>
            <a:ext cx="8229600" cy="1143000"/>
          </a:xfrm>
          <a:prstGeom prst="rect">
            <a:avLst/>
          </a:prstGeom>
        </p:spPr>
        <p:txBody>
          <a:bodyPr/>
          <a:lstStyle>
            <a:lvl1pPr>
              <a:defRPr b="1">
                <a:latin typeface="Century Gothic"/>
                <a:ea typeface="Century Gothic"/>
                <a:cs typeface="Century Gothic"/>
                <a:sym typeface="Century Gothic"/>
              </a:defRPr>
            </a:lvl1pPr>
          </a:lstStyle>
          <a:p>
            <a:r>
              <a:t>Lesson 3</a:t>
            </a:r>
          </a:p>
        </p:txBody>
      </p:sp>
      <p:sp>
        <p:nvSpPr>
          <p:cNvPr id="443" name="Rectangle 54"/>
          <p:cNvSpPr txBox="1">
            <a:spLocks noGrp="1"/>
          </p:cNvSpPr>
          <p:nvPr>
            <p:ph type="body" sz="quarter" idx="1"/>
          </p:nvPr>
        </p:nvSpPr>
        <p:spPr>
          <a:xfrm>
            <a:off x="2667000" y="3856037"/>
            <a:ext cx="6248400" cy="1020763"/>
          </a:xfrm>
          <a:prstGeom prst="rect">
            <a:avLst/>
          </a:prstGeom>
        </p:spPr>
        <p:txBody>
          <a:bodyPr/>
          <a:lstStyle>
            <a:lvl1pPr marL="390143" indent="-390143" defTabSz="585215">
              <a:lnSpc>
                <a:spcPct val="120000"/>
              </a:lnSpc>
              <a:spcBef>
                <a:spcPts val="900"/>
              </a:spcBef>
              <a:buSzTx/>
              <a:buNone/>
              <a:defRPr sz="3839" b="0">
                <a:latin typeface="Century Gothic"/>
                <a:ea typeface="Century Gothic"/>
                <a:cs typeface="Century Gothic"/>
                <a:sym typeface="Century Gothic"/>
              </a:defRPr>
            </a:lvl1pPr>
          </a:lstStyle>
          <a:p>
            <a:r>
              <a:t>Investigate and Compare</a:t>
            </a:r>
          </a:p>
        </p:txBody>
      </p:sp>
      <p:sp>
        <p:nvSpPr>
          <p:cNvPr id="444" name="Text Box 5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2"/>
          <p:cNvSpPr txBox="1">
            <a:spLocks noGrp="1"/>
          </p:cNvSpPr>
          <p:nvPr>
            <p:ph type="title"/>
          </p:nvPr>
        </p:nvSpPr>
        <p:spPr>
          <a:xfrm>
            <a:off x="228600" y="76200"/>
            <a:ext cx="8229600" cy="1143000"/>
          </a:xfrm>
          <a:prstGeom prst="rect">
            <a:avLst/>
          </a:prstGeom>
        </p:spPr>
        <p:txBody>
          <a:bodyPr/>
          <a:lstStyle>
            <a:lvl1pPr>
              <a:defRPr b="1">
                <a:latin typeface="Century Gothic"/>
                <a:ea typeface="Century Gothic"/>
                <a:cs typeface="Century Gothic"/>
                <a:sym typeface="Century Gothic"/>
              </a:defRPr>
            </a:lvl1pPr>
          </a:lstStyle>
          <a:p>
            <a:r>
              <a:t>College Comparison</a:t>
            </a:r>
          </a:p>
        </p:txBody>
      </p:sp>
      <p:pic>
        <p:nvPicPr>
          <p:cNvPr id="447" name="Picture 115" descr="Picture 115"/>
          <p:cNvPicPr>
            <a:picLocks noChangeAspect="1"/>
          </p:cNvPicPr>
          <p:nvPr/>
        </p:nvPicPr>
        <p:blipFill>
          <a:blip r:embed="rId2">
            <a:extLst/>
          </a:blip>
          <a:stretch>
            <a:fillRect/>
          </a:stretch>
        </p:blipFill>
        <p:spPr>
          <a:xfrm>
            <a:off x="3810000" y="1066800"/>
            <a:ext cx="1828800" cy="293689"/>
          </a:xfrm>
          <a:prstGeom prst="rect">
            <a:avLst/>
          </a:prstGeom>
          <a:ln w="12700">
            <a:miter lim="400000"/>
          </a:ln>
        </p:spPr>
      </p:pic>
      <p:graphicFrame>
        <p:nvGraphicFramePr>
          <p:cNvPr id="448" name="Table 5"/>
          <p:cNvGraphicFramePr/>
          <p:nvPr>
            <p:extLst>
              <p:ext uri="{D42A27DB-BD31-4B8C-83A1-F6EECF244321}">
                <p14:modId xmlns:p14="http://schemas.microsoft.com/office/powerpoint/2010/main" val="3658775363"/>
              </p:ext>
            </p:extLst>
          </p:nvPr>
        </p:nvGraphicFramePr>
        <p:xfrm>
          <a:off x="152400" y="1025525"/>
          <a:ext cx="8762999" cy="5866168"/>
        </p:xfrm>
        <a:graphic>
          <a:graphicData uri="http://schemas.openxmlformats.org/drawingml/2006/table">
            <a:tbl>
              <a:tblPr>
                <a:tableStyleId>{4C3C2611-4C71-4FC5-86AE-919BDF0F9419}</a:tableStyleId>
              </a:tblPr>
              <a:tblGrid>
                <a:gridCol w="2582417">
                  <a:extLst>
                    <a:ext uri="{9D8B030D-6E8A-4147-A177-3AD203B41FA5}">
                      <a16:colId xmlns:a16="http://schemas.microsoft.com/office/drawing/2014/main" val="20000"/>
                    </a:ext>
                  </a:extLst>
                </a:gridCol>
                <a:gridCol w="3718678">
                  <a:extLst>
                    <a:ext uri="{9D8B030D-6E8A-4147-A177-3AD203B41FA5}">
                      <a16:colId xmlns:a16="http://schemas.microsoft.com/office/drawing/2014/main" val="20001"/>
                    </a:ext>
                  </a:extLst>
                </a:gridCol>
                <a:gridCol w="2461904">
                  <a:extLst>
                    <a:ext uri="{9D8B030D-6E8A-4147-A177-3AD203B41FA5}">
                      <a16:colId xmlns:a16="http://schemas.microsoft.com/office/drawing/2014/main" val="20002"/>
                    </a:ext>
                  </a:extLst>
                </a:gridCol>
              </a:tblGrid>
              <a:tr h="395656">
                <a:tc>
                  <a:txBody>
                    <a:bodyPr/>
                    <a:lstStyle/>
                    <a:p>
                      <a:pPr indent="228600" algn="l">
                        <a:lnSpc>
                          <a:spcPct val="115000"/>
                        </a:lnSpc>
                        <a:defRPr sz="1400">
                          <a:latin typeface="Century Gothic"/>
                          <a:ea typeface="Century Gothic"/>
                          <a:cs typeface="Century Gothic"/>
                          <a:sym typeface="Century Gothic"/>
                        </a:defRPr>
                      </a:pPr>
                      <a:r>
                        <a:t>College Name</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b="1">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1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637545">
                <a:tc>
                  <a:txBody>
                    <a:bodyPr/>
                    <a:lstStyle/>
                    <a:p>
                      <a:pPr indent="228600" algn="l">
                        <a:lnSpc>
                          <a:spcPct val="115000"/>
                        </a:lnSpc>
                        <a:defRPr sz="1400">
                          <a:latin typeface="Century Gothic"/>
                          <a:ea typeface="Century Gothic"/>
                          <a:cs typeface="Century Gothic"/>
                          <a:sym typeface="Century Gothic"/>
                        </a:defRPr>
                      </a:pPr>
                      <a:r>
                        <a:t>Campus Location</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Columbia, Missouri   Quintessential college town; two hours from Kansas City or St. Louis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310366">
                <a:tc>
                  <a:txBody>
                    <a:bodyPr/>
                    <a:lstStyle/>
                    <a:p>
                      <a:pPr indent="228600" algn="l">
                        <a:lnSpc>
                          <a:spcPct val="115000"/>
                        </a:lnSpc>
                        <a:defRPr sz="1400">
                          <a:latin typeface="Century Gothic"/>
                          <a:ea typeface="Century Gothic"/>
                          <a:cs typeface="Century Gothic"/>
                          <a:sym typeface="Century Gothic"/>
                        </a:defRPr>
                      </a:pPr>
                      <a:r>
                        <a:t>Student Body</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30,000</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448125">
                <a:tc>
                  <a:txBody>
                    <a:bodyPr/>
                    <a:lstStyle/>
                    <a:p>
                      <a:pPr algn="l">
                        <a:lnSpc>
                          <a:spcPct val="115000"/>
                        </a:lnSpc>
                        <a:defRPr sz="1800" b="0"/>
                      </a:pPr>
                      <a:r>
                        <a:rPr sz="1400" b="1">
                          <a:latin typeface="Century Gothic"/>
                          <a:ea typeface="Century Gothic"/>
                          <a:cs typeface="Century Gothic"/>
                          <a:sym typeface="Century Gothic"/>
                        </a:rPr>
                        <a:t>Admission Requirements</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Combination of core curriculum  class rank and ACT/SAT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637545">
                <a:tc>
                  <a:txBody>
                    <a:bodyPr/>
                    <a:lstStyle/>
                    <a:p>
                      <a:pPr indent="228600" algn="l">
                        <a:lnSpc>
                          <a:spcPct val="115000"/>
                        </a:lnSpc>
                        <a:defRPr sz="1400">
                          <a:latin typeface="Century Gothic"/>
                          <a:ea typeface="Century Gothic"/>
                          <a:cs typeface="Century Gothic"/>
                          <a:sym typeface="Century Gothic"/>
                        </a:defRPr>
                      </a:pPr>
                      <a:r>
                        <a:t>College Expenses</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indent="228600" algn="l">
                        <a:lnSpc>
                          <a:spcPct val="115000"/>
                        </a:lnSpc>
                        <a:defRPr sz="1100" b="0">
                          <a:latin typeface="Century Gothic"/>
                          <a:ea typeface="Century Gothic"/>
                          <a:cs typeface="Century Gothic"/>
                          <a:sym typeface="Century Gothic"/>
                        </a:defRPr>
                      </a:pPr>
                      <a:r>
                        <a:rPr dirty="0"/>
                        <a:t>		</a:t>
                      </a:r>
                      <a:r>
                        <a:rPr u="sng" dirty="0"/>
                        <a:t>Resident</a:t>
                      </a:r>
                      <a:r>
                        <a:rPr dirty="0"/>
                        <a:t> 	</a:t>
                      </a:r>
                      <a:r>
                        <a:rPr u="sng" dirty="0"/>
                        <a:t>Nonresident</a:t>
                      </a:r>
                      <a:br>
                        <a:rPr u="sng" dirty="0"/>
                      </a:br>
                      <a:r>
                        <a:rPr i="1" dirty="0"/>
                        <a:t>Tuition/Fees</a:t>
                      </a:r>
                      <a:r>
                        <a:rPr dirty="0"/>
                        <a:t>      	$ </a:t>
                      </a:r>
                      <a:r>
                        <a:rPr dirty="0" smtClean="0"/>
                        <a:t>1</a:t>
                      </a:r>
                      <a:r>
                        <a:rPr lang="en-US" dirty="0" smtClean="0"/>
                        <a:t>2,094</a:t>
                      </a:r>
                      <a:r>
                        <a:rPr dirty="0"/>
                        <a:t>	$ </a:t>
                      </a:r>
                      <a:r>
                        <a:rPr dirty="0" smtClean="0"/>
                        <a:t>2</a:t>
                      </a:r>
                      <a:r>
                        <a:rPr lang="en-US" dirty="0" smtClean="0"/>
                        <a:t>8,774</a:t>
                      </a:r>
                      <a:r>
                        <a:rPr dirty="0"/>
                        <a:t/>
                      </a:r>
                      <a:br>
                        <a:rPr dirty="0"/>
                      </a:br>
                      <a:r>
                        <a:rPr i="1" dirty="0"/>
                        <a:t>Room &amp; Board</a:t>
                      </a:r>
                      <a:r>
                        <a:rPr dirty="0"/>
                        <a:t>  	$ </a:t>
                      </a:r>
                      <a:r>
                        <a:rPr dirty="0" smtClean="0"/>
                        <a:t>10,</a:t>
                      </a:r>
                      <a:r>
                        <a:rPr lang="en-US" dirty="0" smtClean="0"/>
                        <a:t>508</a:t>
                      </a:r>
                      <a:r>
                        <a:rPr dirty="0"/>
                        <a:t>	$ </a:t>
                      </a:r>
                      <a:r>
                        <a:rPr dirty="0" smtClean="0"/>
                        <a:t>10,</a:t>
                      </a:r>
                      <a:r>
                        <a:rPr lang="en-US" dirty="0" smtClean="0"/>
                        <a:t>508</a:t>
                      </a:r>
                      <a:endParaRPr dirty="0"/>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637545">
                <a:tc>
                  <a:txBody>
                    <a:bodyPr/>
                    <a:lstStyle/>
                    <a:p>
                      <a:pPr indent="228600" algn="l">
                        <a:lnSpc>
                          <a:spcPct val="115000"/>
                        </a:lnSpc>
                        <a:defRPr sz="1400">
                          <a:latin typeface="Century Gothic"/>
                          <a:ea typeface="Century Gothic"/>
                          <a:cs typeface="Century Gothic"/>
                          <a:sym typeface="Century Gothic"/>
                        </a:defRPr>
                      </a:pPr>
                      <a:r>
                        <a:t>Financial Aid</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dirty="0">
                          <a:latin typeface="Century Gothic"/>
                          <a:ea typeface="Century Gothic"/>
                          <a:cs typeface="Century Gothic"/>
                          <a:sym typeface="Century Gothic"/>
                        </a:rPr>
                        <a:t>Deadlines: December </a:t>
                      </a:r>
                      <a:r>
                        <a:rPr sz="1100" dirty="0" smtClean="0">
                          <a:latin typeface="Century Gothic"/>
                          <a:ea typeface="Century Gothic"/>
                          <a:cs typeface="Century Gothic"/>
                          <a:sym typeface="Century Gothic"/>
                        </a:rPr>
                        <a:t>1 </a:t>
                      </a:r>
                      <a:r>
                        <a:rPr sz="1100" dirty="0">
                          <a:latin typeface="Century Gothic"/>
                          <a:ea typeface="Century Gothic"/>
                          <a:cs typeface="Century Gothic"/>
                          <a:sym typeface="Century Gothic"/>
                        </a:rPr>
                        <a:t>- Scholarship February 1 - Financial Aid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448125">
                <a:tc>
                  <a:txBody>
                    <a:bodyPr/>
                    <a:lstStyle/>
                    <a:p>
                      <a:pPr algn="l">
                        <a:lnSpc>
                          <a:spcPct val="115000"/>
                        </a:lnSpc>
                        <a:defRPr sz="1800" b="0"/>
                      </a:pPr>
                      <a:r>
                        <a:rPr sz="1400" b="1">
                          <a:latin typeface="Century Gothic"/>
                          <a:ea typeface="Century Gothic"/>
                          <a:cs typeface="Century Gothic"/>
                          <a:sym typeface="Century Gothic"/>
                        </a:rPr>
                        <a:t>Housing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20+ Residence Halls Freshmen live on campus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826965">
                <a:tc>
                  <a:txBody>
                    <a:bodyPr/>
                    <a:lstStyle/>
                    <a:p>
                      <a:pPr indent="228600" algn="l">
                        <a:lnSpc>
                          <a:spcPct val="115000"/>
                        </a:lnSpc>
                        <a:defRPr sz="1400">
                          <a:latin typeface="Century Gothic"/>
                          <a:ea typeface="Century Gothic"/>
                          <a:cs typeface="Century Gothic"/>
                          <a:sym typeface="Century Gothic"/>
                        </a:defRPr>
                      </a:pPr>
                      <a:r>
                        <a:t>Special Programs</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Opportunities for guaranteed  admission to Law, Honors College, Vet and other programs; FIGs, nationally competitive programs in journalism, engineering and biochemistry.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r h="431218">
                <a:tc>
                  <a:txBody>
                    <a:bodyPr/>
                    <a:lstStyle/>
                    <a:p>
                      <a:pPr indent="228600" algn="l">
                        <a:lnSpc>
                          <a:spcPct val="115000"/>
                        </a:lnSpc>
                        <a:defRPr sz="1400">
                          <a:latin typeface="Century Gothic"/>
                          <a:ea typeface="Century Gothic"/>
                          <a:cs typeface="Century Gothic"/>
                          <a:sym typeface="Century Gothic"/>
                        </a:defRPr>
                      </a:pPr>
                      <a:r>
                        <a:t>Activities</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Undergraduate Research, 500+ Student Organizations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8"/>
                  </a:ext>
                </a:extLst>
              </a:tr>
              <a:tr h="310366">
                <a:tc>
                  <a:txBody>
                    <a:bodyPr/>
                    <a:lstStyle/>
                    <a:p>
                      <a:pPr indent="228600" algn="l">
                        <a:lnSpc>
                          <a:spcPct val="115000"/>
                        </a:lnSpc>
                        <a:defRPr sz="1400">
                          <a:latin typeface="Century Gothic"/>
                          <a:ea typeface="Century Gothic"/>
                          <a:cs typeface="Century Gothic"/>
                          <a:sym typeface="Century Gothic"/>
                        </a:defRPr>
                      </a:pPr>
                      <a:r>
                        <a:t>Campus Visits</a:t>
                      </a:r>
                      <a:r>
                        <a:rPr b="0"/>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Any Weekday 573-882-7786</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800" b="0"/>
                      </a:pPr>
                      <a:r>
                        <a:rPr sz="1100">
                          <a:latin typeface="Century Gothic"/>
                          <a:ea typeface="Century Gothic"/>
                          <a:cs typeface="Century Gothic"/>
                          <a:sym typeface="Century Gothic"/>
                        </a:rPr>
                        <a:t>  </a:t>
                      </a: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9"/>
                  </a:ext>
                </a:extLst>
              </a:tr>
              <a:tr h="374509">
                <a:tc>
                  <a:txBody>
                    <a:bodyPr/>
                    <a:lstStyle/>
                    <a:p>
                      <a:pPr algn="l">
                        <a:lnSpc>
                          <a:spcPct val="115000"/>
                        </a:lnSpc>
                        <a:defRPr sz="14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1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1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0"/>
                  </a:ext>
                </a:extLst>
              </a:tr>
              <a:tr h="374509">
                <a:tc>
                  <a:txBody>
                    <a:bodyPr/>
                    <a:lstStyle/>
                    <a:p>
                      <a:pPr algn="l">
                        <a:lnSpc>
                          <a:spcPct val="115000"/>
                        </a:lnSpc>
                        <a:defRPr sz="14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100" b="0">
                          <a:latin typeface="Century Gothic"/>
                          <a:ea typeface="Century Gothic"/>
                          <a:cs typeface="Century Gothic"/>
                          <a:sym typeface="Century Gothic"/>
                        </a:defRPr>
                      </a:pPr>
                      <a:endParaRPr/>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lnSpc>
                          <a:spcPct val="115000"/>
                        </a:lnSpc>
                        <a:defRPr sz="1100" b="0">
                          <a:latin typeface="Century Gothic"/>
                          <a:ea typeface="Century Gothic"/>
                          <a:cs typeface="Century Gothic"/>
                          <a:sym typeface="Century Gothic"/>
                        </a:defRPr>
                      </a:pPr>
                      <a:endParaRPr dirty="0"/>
                    </a:p>
                  </a:txBody>
                  <a:tcPr marL="35259" marR="35259" marT="35259" marB="35259"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11"/>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Text Box 6"/>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3: investigate and compare</a:t>
            </a:r>
          </a:p>
        </p:txBody>
      </p:sp>
      <p:sp>
        <p:nvSpPr>
          <p:cNvPr id="451" name="Line 7"/>
          <p:cNvSpPr/>
          <p:nvPr/>
        </p:nvSpPr>
        <p:spPr>
          <a:xfrm>
            <a:off x="1295400" y="1476232"/>
            <a:ext cx="6019800" cy="1"/>
          </a:xfrm>
          <a:prstGeom prst="line">
            <a:avLst/>
          </a:prstGeom>
          <a:ln w="28575">
            <a:solidFill>
              <a:srgbClr val="000000"/>
            </a:solidFill>
          </a:ln>
        </p:spPr>
        <p:txBody>
          <a:bodyPr lIns="45719" rIns="45719"/>
          <a:lstStyle/>
          <a:p>
            <a:endParaRPr/>
          </a:p>
        </p:txBody>
      </p:sp>
      <p:sp>
        <p:nvSpPr>
          <p:cNvPr id="452" name="Rectangle 8"/>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Surf the Internet</a:t>
            </a:r>
          </a:p>
        </p:txBody>
      </p:sp>
      <p:sp>
        <p:nvSpPr>
          <p:cNvPr id="453" name="Rectangle 9"/>
          <p:cNvSpPr txBox="1"/>
          <p:nvPr/>
        </p:nvSpPr>
        <p:spPr>
          <a:xfrm>
            <a:off x="1295400" y="1447800"/>
            <a:ext cx="7848600" cy="31724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buSzPct val="100000"/>
              <a:buChar char="•"/>
              <a:defRPr sz="3200" b="0">
                <a:latin typeface="Century Gothic"/>
                <a:ea typeface="Century Gothic"/>
                <a:cs typeface="Century Gothic"/>
                <a:sym typeface="Century Gothic"/>
              </a:defRPr>
            </a:pPr>
            <a:r>
              <a:t> </a:t>
            </a:r>
            <a:r>
              <a:rPr sz="2800"/>
              <a:t>Request information</a:t>
            </a:r>
          </a:p>
          <a:p>
            <a:pPr marL="609600" indent="-609600">
              <a:spcBef>
                <a:spcPts val="600"/>
              </a:spcBef>
              <a:buSzPct val="100000"/>
              <a:buChar char="•"/>
              <a:defRPr sz="2800" b="0">
                <a:latin typeface="Century Gothic"/>
                <a:ea typeface="Century Gothic"/>
                <a:cs typeface="Century Gothic"/>
                <a:sym typeface="Century Gothic"/>
              </a:defRPr>
            </a:pPr>
            <a:r>
              <a:t> Take a virtual tour</a:t>
            </a:r>
            <a:endParaRPr sz="3200"/>
          </a:p>
          <a:p>
            <a:pPr marL="609600" indent="-609600">
              <a:spcBef>
                <a:spcPts val="600"/>
              </a:spcBef>
              <a:buSzPct val="100000"/>
              <a:buChar char="•"/>
              <a:defRPr sz="2800" b="0">
                <a:latin typeface="Century Gothic"/>
                <a:ea typeface="Century Gothic"/>
                <a:cs typeface="Century Gothic"/>
                <a:sym typeface="Century Gothic"/>
              </a:defRPr>
            </a:pPr>
            <a:r>
              <a:t> Apply for admission &amp; financial aid</a:t>
            </a:r>
            <a:endParaRPr sz="3200"/>
          </a:p>
          <a:p>
            <a:pPr marL="609600" indent="-609600">
              <a:spcBef>
                <a:spcPts val="600"/>
              </a:spcBef>
              <a:buSzPct val="100000"/>
              <a:buChar char="•"/>
              <a:defRPr sz="2800" b="0">
                <a:latin typeface="Century Gothic"/>
                <a:ea typeface="Century Gothic"/>
                <a:cs typeface="Century Gothic"/>
                <a:sym typeface="Century Gothic"/>
              </a:defRPr>
            </a:pPr>
            <a:r>
              <a:t> Access course catalogs</a:t>
            </a:r>
            <a:endParaRPr sz="3200"/>
          </a:p>
          <a:p>
            <a:pPr marL="609600" indent="-609600">
              <a:spcBef>
                <a:spcPts val="600"/>
              </a:spcBef>
              <a:buSzPct val="100000"/>
              <a:buChar char="•"/>
              <a:defRPr sz="2800" b="0">
                <a:latin typeface="Century Gothic"/>
                <a:ea typeface="Century Gothic"/>
                <a:cs typeface="Century Gothic"/>
                <a:sym typeface="Century Gothic"/>
              </a:defRPr>
            </a:pPr>
            <a:r>
              <a:t> Visit academic divisions </a:t>
            </a:r>
            <a:endParaRPr sz="3200"/>
          </a:p>
          <a:p>
            <a:pPr marL="609600" indent="-609600">
              <a:spcBef>
                <a:spcPts val="600"/>
              </a:spcBef>
              <a:buSzPct val="100000"/>
              <a:buChar char="•"/>
              <a:defRPr sz="2800" b="0">
                <a:latin typeface="Century Gothic"/>
                <a:ea typeface="Century Gothic"/>
                <a:cs typeface="Century Gothic"/>
                <a:sym typeface="Century Gothic"/>
              </a:defRPr>
            </a:pPr>
            <a:r>
              <a:t> View course equivalences</a:t>
            </a:r>
          </a:p>
        </p:txBody>
      </p:sp>
      <p:sp>
        <p:nvSpPr>
          <p:cNvPr id="454" name="Text Box 15"/>
          <p:cNvSpPr txBox="1"/>
          <p:nvPr/>
        </p:nvSpPr>
        <p:spPr>
          <a:xfrm>
            <a:off x="2667000" y="5197095"/>
            <a:ext cx="6858000" cy="164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2400" b="0">
                <a:latin typeface="Century Gothic"/>
                <a:ea typeface="Century Gothic"/>
                <a:cs typeface="Century Gothic"/>
                <a:sym typeface="Century Gothic"/>
              </a:defRPr>
            </a:pPr>
            <a:r>
              <a:t>missouri.edu		collegeispossible.com</a:t>
            </a:r>
            <a:endParaRPr sz="3200"/>
          </a:p>
          <a:p>
            <a:pPr>
              <a:spcBef>
                <a:spcPts val="500"/>
              </a:spcBef>
              <a:defRPr sz="2400" b="0">
                <a:latin typeface="Century Gothic"/>
                <a:ea typeface="Century Gothic"/>
                <a:cs typeface="Century Gothic"/>
                <a:sym typeface="Century Gothic"/>
              </a:defRPr>
            </a:pPr>
            <a:r>
              <a:t>actstudent.org	collegeboard.org</a:t>
            </a:r>
            <a:endParaRPr sz="3200"/>
          </a:p>
        </p:txBody>
      </p:sp>
      <p:sp>
        <p:nvSpPr>
          <p:cNvPr id="455" name="Text Box 13"/>
          <p:cNvSpPr txBox="1"/>
          <p:nvPr/>
        </p:nvSpPr>
        <p:spPr>
          <a:xfrm>
            <a:off x="2637429" y="4648200"/>
            <a:ext cx="5943601"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sz="2800">
                <a:latin typeface="Century Gothic"/>
                <a:ea typeface="Century Gothic"/>
                <a:cs typeface="Century Gothic"/>
                <a:sym typeface="Century Gothic"/>
              </a:defRPr>
            </a:lvl1pPr>
          </a:lstStyle>
          <a:p>
            <a:r>
              <a:t>Check out these Web sites…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 name="Picture 4" descr="Picture 4"/>
          <p:cNvPicPr>
            <a:picLocks noChangeAspect="1"/>
          </p:cNvPicPr>
          <p:nvPr/>
        </p:nvPicPr>
        <p:blipFill>
          <a:blip r:embed="rId2">
            <a:extLst/>
          </a:blip>
          <a:stretch>
            <a:fillRect/>
          </a:stretch>
        </p:blipFill>
        <p:spPr>
          <a:xfrm>
            <a:off x="0" y="0"/>
            <a:ext cx="9144000" cy="6858000"/>
          </a:xfrm>
          <a:prstGeom prst="rect">
            <a:avLst/>
          </a:prstGeom>
          <a:ln w="12700">
            <a:miter lim="400000"/>
          </a:ln>
        </p:spPr>
      </p:pic>
      <p:pic>
        <p:nvPicPr>
          <p:cNvPr id="458" name="Picture 3" descr="Picture 3"/>
          <p:cNvPicPr>
            <a:picLocks noChangeAspect="1"/>
          </p:cNvPicPr>
          <p:nvPr/>
        </p:nvPicPr>
        <p:blipFill>
          <a:blip r:embed="rId3">
            <a:extLst/>
          </a:blip>
          <a:stretch>
            <a:fillRect/>
          </a:stretch>
        </p:blipFill>
        <p:spPr>
          <a:xfrm>
            <a:off x="796184" y="76200"/>
            <a:ext cx="7873392" cy="67818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Picture 3" descr="Picture 3"/>
          <p:cNvPicPr>
            <a:picLocks noChangeAspect="1"/>
          </p:cNvPicPr>
          <p:nvPr/>
        </p:nvPicPr>
        <p:blipFill>
          <a:blip r:embed="rId2">
            <a:extLst/>
          </a:blip>
          <a:stretch>
            <a:fillRect/>
          </a:stretch>
        </p:blipFill>
        <p:spPr>
          <a:xfrm>
            <a:off x="-76200" y="15240"/>
            <a:ext cx="10281120" cy="684276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ext Box 6"/>
          <p:cNvSpPr txBox="1"/>
          <p:nvPr/>
        </p:nvSpPr>
        <p:spPr>
          <a:xfrm>
            <a:off x="381000" y="6400800"/>
            <a:ext cx="44958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3: investigate and compare</a:t>
            </a:r>
          </a:p>
        </p:txBody>
      </p:sp>
      <p:sp>
        <p:nvSpPr>
          <p:cNvPr id="463" name="Line 7"/>
          <p:cNvSpPr/>
          <p:nvPr/>
        </p:nvSpPr>
        <p:spPr>
          <a:xfrm>
            <a:off x="1676400" y="1447800"/>
            <a:ext cx="6019800" cy="0"/>
          </a:xfrm>
          <a:prstGeom prst="line">
            <a:avLst/>
          </a:prstGeom>
          <a:ln w="28575">
            <a:solidFill>
              <a:srgbClr val="000000"/>
            </a:solidFill>
          </a:ln>
        </p:spPr>
        <p:txBody>
          <a:bodyPr lIns="45719" rIns="45719"/>
          <a:lstStyle/>
          <a:p>
            <a:endParaRPr/>
          </a:p>
        </p:txBody>
      </p:sp>
      <p:sp>
        <p:nvSpPr>
          <p:cNvPr id="464" name="Rectangle 8"/>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Meet &amp; Greet</a:t>
            </a:r>
          </a:p>
        </p:txBody>
      </p:sp>
      <p:sp>
        <p:nvSpPr>
          <p:cNvPr id="465" name="Rectangle 9"/>
          <p:cNvSpPr txBox="1"/>
          <p:nvPr/>
        </p:nvSpPr>
        <p:spPr>
          <a:xfrm>
            <a:off x="1104900" y="1600200"/>
            <a:ext cx="7848600" cy="4639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defRPr sz="3200">
                <a:solidFill>
                  <a:srgbClr val="A50021"/>
                </a:solidFill>
                <a:latin typeface="Century Gothic"/>
                <a:ea typeface="Century Gothic"/>
                <a:cs typeface="Century Gothic"/>
                <a:sym typeface="Century Gothic"/>
              </a:defRPr>
            </a:pPr>
            <a:r>
              <a:t>Attend College Fairs</a:t>
            </a:r>
          </a:p>
          <a:p>
            <a:pPr marL="609600" indent="-609600">
              <a:spcBef>
                <a:spcPts val="700"/>
              </a:spcBef>
              <a:buSzPct val="100000"/>
              <a:buChar char="•"/>
              <a:defRPr sz="3200" b="0">
                <a:latin typeface="Century Gothic"/>
                <a:ea typeface="Century Gothic"/>
                <a:cs typeface="Century Gothic"/>
                <a:sym typeface="Century Gothic"/>
              </a:defRPr>
            </a:pPr>
            <a:r>
              <a:t>Gather information</a:t>
            </a:r>
          </a:p>
          <a:p>
            <a:pPr marL="609600" indent="-609600">
              <a:spcBef>
                <a:spcPts val="700"/>
              </a:spcBef>
              <a:buSzPct val="100000"/>
              <a:buChar char="•"/>
              <a:defRPr sz="3200" b="0">
                <a:latin typeface="Century Gothic"/>
                <a:ea typeface="Century Gothic"/>
                <a:cs typeface="Century Gothic"/>
                <a:sym typeface="Century Gothic"/>
              </a:defRPr>
            </a:pPr>
            <a:r>
              <a:t>Visit with out-of-area schools</a:t>
            </a:r>
          </a:p>
          <a:p>
            <a:pPr marL="609600" indent="-609600">
              <a:spcBef>
                <a:spcPts val="700"/>
              </a:spcBef>
              <a:buSzPct val="100000"/>
              <a:buChar char="•"/>
              <a:defRPr sz="3200" b="0">
                <a:latin typeface="Century Gothic"/>
                <a:ea typeface="Century Gothic"/>
                <a:cs typeface="Century Gothic"/>
                <a:sym typeface="Century Gothic"/>
              </a:defRPr>
            </a:pPr>
            <a:r>
              <a:t>Participate in sessions (i.e. financial aid)</a:t>
            </a:r>
          </a:p>
          <a:p>
            <a:pPr marL="609600" indent="-609600">
              <a:spcBef>
                <a:spcPts val="700"/>
              </a:spcBef>
              <a:defRPr sz="3200">
                <a:solidFill>
                  <a:srgbClr val="A50021"/>
                </a:solidFill>
                <a:latin typeface="Century Gothic"/>
                <a:ea typeface="Century Gothic"/>
                <a:cs typeface="Century Gothic"/>
                <a:sym typeface="Century Gothic"/>
              </a:defRPr>
            </a:pPr>
            <a:r>
              <a:t>Meet with Admissions Representatives</a:t>
            </a:r>
          </a:p>
          <a:p>
            <a:pPr marL="609600" indent="-609600">
              <a:spcBef>
                <a:spcPts val="700"/>
              </a:spcBef>
              <a:buSzPct val="100000"/>
              <a:buChar char="•"/>
              <a:defRPr sz="3200" b="0">
                <a:latin typeface="Century Gothic"/>
                <a:ea typeface="Century Gothic"/>
                <a:cs typeface="Century Gothic"/>
                <a:sym typeface="Century Gothic"/>
              </a:defRPr>
            </a:pPr>
            <a:r>
              <a:t>Fall/Spring visits to high schools</a:t>
            </a:r>
          </a:p>
          <a:p>
            <a:pPr marL="609600" indent="-609600">
              <a:spcBef>
                <a:spcPts val="700"/>
              </a:spcBef>
              <a:buSzPct val="100000"/>
              <a:buChar char="•"/>
              <a:defRPr sz="3200" b="0">
                <a:latin typeface="Century Gothic"/>
                <a:ea typeface="Century Gothic"/>
                <a:cs typeface="Century Gothic"/>
                <a:sym typeface="Century Gothic"/>
              </a:defRPr>
            </a:pPr>
            <a:r>
              <a:t>Ask in-depth questions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ext Box 4"/>
          <p:cNvSpPr txBox="1"/>
          <p:nvPr/>
        </p:nvSpPr>
        <p:spPr>
          <a:xfrm>
            <a:off x="381000" y="6400800"/>
            <a:ext cx="4419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3: investigate and compare</a:t>
            </a:r>
          </a:p>
        </p:txBody>
      </p:sp>
      <p:sp>
        <p:nvSpPr>
          <p:cNvPr id="468"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469"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Visit the Campus</a:t>
            </a:r>
          </a:p>
        </p:txBody>
      </p:sp>
      <p:sp>
        <p:nvSpPr>
          <p:cNvPr id="470" name="Rectangle 7"/>
          <p:cNvSpPr txBox="1"/>
          <p:nvPr/>
        </p:nvSpPr>
        <p:spPr>
          <a:xfrm>
            <a:off x="381000" y="1887536"/>
            <a:ext cx="5410200" cy="38511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buSzPct val="100000"/>
              <a:buChar char="•"/>
              <a:defRPr sz="3200" b="0">
                <a:latin typeface="Century Gothic"/>
                <a:ea typeface="Century Gothic"/>
                <a:cs typeface="Century Gothic"/>
                <a:sym typeface="Century Gothic"/>
              </a:defRPr>
            </a:pPr>
            <a:r>
              <a:t>When to visit</a:t>
            </a:r>
          </a:p>
          <a:p>
            <a:pPr marL="609600" indent="-609600">
              <a:spcBef>
                <a:spcPts val="700"/>
              </a:spcBef>
              <a:buSzPct val="100000"/>
              <a:buChar char="•"/>
              <a:defRPr sz="3200" b="0">
                <a:latin typeface="Century Gothic"/>
                <a:ea typeface="Century Gothic"/>
                <a:cs typeface="Century Gothic"/>
                <a:sym typeface="Century Gothic"/>
              </a:defRPr>
            </a:pPr>
            <a:r>
              <a:t>Come prepared with questions</a:t>
            </a:r>
          </a:p>
          <a:p>
            <a:pPr marL="609600" indent="-609600">
              <a:spcBef>
                <a:spcPts val="700"/>
              </a:spcBef>
              <a:buSzPct val="100000"/>
              <a:buChar char="•"/>
              <a:defRPr sz="3200" b="0">
                <a:latin typeface="Century Gothic"/>
                <a:ea typeface="Century Gothic"/>
                <a:cs typeface="Century Gothic"/>
                <a:sym typeface="Century Gothic"/>
              </a:defRPr>
            </a:pPr>
            <a:r>
              <a:t>Talk to students on campus</a:t>
            </a:r>
          </a:p>
          <a:p>
            <a:pPr marL="609600" indent="-609600">
              <a:spcBef>
                <a:spcPts val="700"/>
              </a:spcBef>
              <a:buSzPct val="100000"/>
              <a:buChar char="•"/>
              <a:defRPr sz="3200" b="0">
                <a:latin typeface="Century Gothic"/>
                <a:ea typeface="Century Gothic"/>
                <a:cs typeface="Century Gothic"/>
                <a:sym typeface="Century Gothic"/>
              </a:defRPr>
            </a:pPr>
            <a:r>
              <a:t>Try to visit more than once</a:t>
            </a:r>
          </a:p>
        </p:txBody>
      </p:sp>
      <p:pic>
        <p:nvPicPr>
          <p:cNvPr id="471" name="Picture 8" descr="Picture 8"/>
          <p:cNvPicPr>
            <a:picLocks noChangeAspect="1"/>
          </p:cNvPicPr>
          <p:nvPr/>
        </p:nvPicPr>
        <p:blipFill>
          <a:blip r:embed="rId2">
            <a:extLst/>
          </a:blip>
          <a:srcRect l="50000"/>
          <a:stretch>
            <a:fillRect/>
          </a:stretch>
        </p:blipFill>
        <p:spPr>
          <a:xfrm>
            <a:off x="5791200" y="1504950"/>
            <a:ext cx="3352800" cy="4972050"/>
          </a:xfrm>
          <a:prstGeom prst="rect">
            <a:avLst/>
          </a:prstGeom>
          <a:ln w="12700">
            <a:miter lim="400000"/>
          </a:ln>
        </p:spPr>
      </p:pic>
      <p:sp>
        <p:nvSpPr>
          <p:cNvPr id="472" name="Text Box 8"/>
          <p:cNvSpPr txBox="1"/>
          <p:nvPr/>
        </p:nvSpPr>
        <p:spPr>
          <a:xfrm>
            <a:off x="422275" y="5668962"/>
            <a:ext cx="47244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600"/>
              </a:spcBef>
              <a:defRPr sz="2800">
                <a:latin typeface="Century Gothic"/>
                <a:ea typeface="Century Gothic"/>
                <a:cs typeface="Century Gothic"/>
                <a:sym typeface="Century Gothic"/>
              </a:defRPr>
            </a:lvl1pPr>
          </a:lstStyle>
          <a:p>
            <a:r>
              <a:t>Visit Mizzou any weekday!</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ext Box 4"/>
          <p:cNvSpPr txBox="1"/>
          <p:nvPr/>
        </p:nvSpPr>
        <p:spPr>
          <a:xfrm>
            <a:off x="337455" y="6368177"/>
            <a:ext cx="4539345"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3: investigate and compare</a:t>
            </a:r>
          </a:p>
        </p:txBody>
      </p:sp>
      <p:sp>
        <p:nvSpPr>
          <p:cNvPr id="475" name="Rectangle 7"/>
          <p:cNvSpPr txBox="1"/>
          <p:nvPr/>
        </p:nvSpPr>
        <p:spPr>
          <a:xfrm>
            <a:off x="337456" y="1676400"/>
            <a:ext cx="8077201" cy="4673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spcBef>
                <a:spcPts val="700"/>
              </a:spcBef>
              <a:defRPr sz="3200">
                <a:solidFill>
                  <a:srgbClr val="A50021"/>
                </a:solidFill>
                <a:latin typeface="Century Gothic"/>
                <a:ea typeface="Century Gothic"/>
                <a:cs typeface="Century Gothic"/>
                <a:sym typeface="Century Gothic"/>
              </a:defRPr>
            </a:pPr>
            <a:r>
              <a:rPr dirty="0"/>
              <a:t>MEET MIZZOU DAYS</a:t>
            </a:r>
            <a:endParaRPr sz="2800" b="0" i="1" dirty="0"/>
          </a:p>
          <a:p>
            <a:pPr marL="609600" indent="-609600">
              <a:spcBef>
                <a:spcPts val="600"/>
              </a:spcBef>
              <a:defRPr sz="2800" b="0" i="1">
                <a:latin typeface="Century Gothic"/>
                <a:ea typeface="Century Gothic"/>
                <a:cs typeface="Century Gothic"/>
                <a:sym typeface="Century Gothic"/>
              </a:defRPr>
            </a:pPr>
            <a:r>
              <a:rPr dirty="0"/>
              <a:t>Saturday, </a:t>
            </a:r>
            <a:r>
              <a:rPr lang="en-US" dirty="0" smtClean="0"/>
              <a:t>September 28</a:t>
            </a:r>
            <a:endParaRPr dirty="0"/>
          </a:p>
          <a:p>
            <a:pPr marL="609600" indent="-609600">
              <a:spcBef>
                <a:spcPts val="600"/>
              </a:spcBef>
              <a:defRPr sz="2800" b="0" i="1">
                <a:latin typeface="Century Gothic"/>
                <a:ea typeface="Century Gothic"/>
                <a:cs typeface="Century Gothic"/>
                <a:sym typeface="Century Gothic"/>
              </a:defRPr>
            </a:pPr>
            <a:r>
              <a:rPr dirty="0"/>
              <a:t>Saturday, </a:t>
            </a:r>
            <a:r>
              <a:rPr lang="en-US" dirty="0" smtClean="0"/>
              <a:t>November 9</a:t>
            </a:r>
          </a:p>
          <a:p>
            <a:pPr marL="609600" indent="-609600">
              <a:spcBef>
                <a:spcPts val="600"/>
              </a:spcBef>
              <a:defRPr sz="2800" b="0" i="1">
                <a:latin typeface="Century Gothic"/>
                <a:ea typeface="Century Gothic"/>
                <a:cs typeface="Century Gothic"/>
                <a:sym typeface="Century Gothic"/>
              </a:defRPr>
            </a:pPr>
            <a:endParaRPr lang="en-US" dirty="0"/>
          </a:p>
          <a:p>
            <a:pPr marL="609600" indent="-609600">
              <a:spcBef>
                <a:spcPts val="600"/>
              </a:spcBef>
              <a:defRPr sz="2800" b="0" i="1">
                <a:latin typeface="Century Gothic"/>
                <a:ea typeface="Century Gothic"/>
                <a:cs typeface="Century Gothic"/>
                <a:sym typeface="Century Gothic"/>
              </a:defRPr>
            </a:pPr>
            <a:r>
              <a:rPr lang="en-US" dirty="0" smtClean="0"/>
              <a:t>More dates in the spring…</a:t>
            </a:r>
            <a:endParaRPr dirty="0"/>
          </a:p>
          <a:p>
            <a:pPr marL="609600" indent="-609600">
              <a:spcBef>
                <a:spcPts val="400"/>
              </a:spcBef>
              <a:defRPr sz="3200" b="0" i="1">
                <a:latin typeface="Century Gothic"/>
                <a:ea typeface="Century Gothic"/>
                <a:cs typeface="Century Gothic"/>
                <a:sym typeface="Century Gothic"/>
              </a:defRPr>
            </a:pPr>
            <a:endParaRPr dirty="0"/>
          </a:p>
          <a:p>
            <a:pPr marL="609600" indent="-609600">
              <a:spcBef>
                <a:spcPts val="400"/>
              </a:spcBef>
              <a:defRPr sz="1100" b="0" i="1">
                <a:latin typeface="Century Gothic"/>
                <a:ea typeface="Century Gothic"/>
                <a:cs typeface="Century Gothic"/>
                <a:sym typeface="Century Gothic"/>
              </a:defRPr>
            </a:pPr>
            <a:endParaRPr dirty="0"/>
          </a:p>
          <a:p>
            <a:pPr marL="609600" indent="-609600">
              <a:defRPr sz="2800">
                <a:solidFill>
                  <a:srgbClr val="A50021"/>
                </a:solidFill>
                <a:latin typeface="Century Gothic"/>
                <a:ea typeface="Century Gothic"/>
                <a:cs typeface="Century Gothic"/>
                <a:sym typeface="Century Gothic"/>
              </a:defRPr>
            </a:pPr>
            <a:endParaRPr dirty="0"/>
          </a:p>
          <a:p>
            <a:pPr marL="609600" indent="-609600">
              <a:defRPr sz="2800">
                <a:solidFill>
                  <a:srgbClr val="A50021"/>
                </a:solidFill>
                <a:latin typeface="Century Gothic"/>
                <a:ea typeface="Century Gothic"/>
                <a:cs typeface="Century Gothic"/>
                <a:sym typeface="Century Gothic"/>
              </a:defRPr>
            </a:pPr>
            <a:endParaRPr dirty="0"/>
          </a:p>
          <a:p>
            <a:pPr marL="609600" indent="-609600">
              <a:defRPr sz="2800">
                <a:solidFill>
                  <a:srgbClr val="A50021"/>
                </a:solidFill>
                <a:latin typeface="Century Gothic"/>
                <a:ea typeface="Century Gothic"/>
                <a:cs typeface="Century Gothic"/>
                <a:sym typeface="Century Gothic"/>
              </a:defRPr>
            </a:pPr>
            <a:endParaRPr dirty="0"/>
          </a:p>
        </p:txBody>
      </p:sp>
      <p:pic>
        <p:nvPicPr>
          <p:cNvPr id="476" name="Picture 2" descr="Picture 2"/>
          <p:cNvPicPr>
            <a:picLocks noChangeAspect="1"/>
          </p:cNvPicPr>
          <p:nvPr/>
        </p:nvPicPr>
        <p:blipFill>
          <a:blip r:embed="rId2">
            <a:extLst/>
          </a:blip>
          <a:srcRect t="26666"/>
          <a:stretch>
            <a:fillRect/>
          </a:stretch>
        </p:blipFill>
        <p:spPr>
          <a:xfrm>
            <a:off x="5791200" y="1736288"/>
            <a:ext cx="3200400" cy="4572001"/>
          </a:xfrm>
          <a:prstGeom prst="rect">
            <a:avLst/>
          </a:prstGeom>
          <a:ln w="12700">
            <a:miter lim="400000"/>
          </a:ln>
        </p:spPr>
      </p:pic>
      <p:sp>
        <p:nvSpPr>
          <p:cNvPr id="47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478"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Visit the Campus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6" name="Group 4"/>
          <p:cNvGrpSpPr/>
          <p:nvPr/>
        </p:nvGrpSpPr>
        <p:grpSpPr>
          <a:xfrm>
            <a:off x="0" y="0"/>
            <a:ext cx="9296400" cy="6858000"/>
            <a:chOff x="0" y="0"/>
            <a:chExt cx="9296400" cy="6858000"/>
          </a:xfrm>
        </p:grpSpPr>
        <p:pic>
          <p:nvPicPr>
            <p:cNvPr id="480"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481"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482"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483"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484"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485"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486"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487"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488"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489"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490"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491"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492"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493"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494"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495"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496"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497"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498"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499"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500"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501"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502"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503"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504"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505"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506"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507"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508"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509"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510"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511"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512"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513"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514"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515"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516"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517"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518"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519"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520"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521"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522"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523"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524"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525"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527" name="Picture 51" descr="Picture 51"/>
          <p:cNvPicPr>
            <a:picLocks noChangeAspect="1"/>
          </p:cNvPicPr>
          <p:nvPr/>
        </p:nvPicPr>
        <p:blipFill>
          <a:blip r:embed="rId3">
            <a:extLst/>
          </a:blip>
          <a:stretch>
            <a:fillRect/>
          </a:stretch>
        </p:blipFill>
        <p:spPr>
          <a:xfrm>
            <a:off x="222250" y="9525"/>
            <a:ext cx="9074150" cy="6870700"/>
          </a:xfrm>
          <a:prstGeom prst="rect">
            <a:avLst/>
          </a:prstGeom>
          <a:ln w="12700">
            <a:miter lim="400000"/>
          </a:ln>
        </p:spPr>
      </p:pic>
      <p:sp>
        <p:nvSpPr>
          <p:cNvPr id="528" name="Rectangle 52"/>
          <p:cNvSpPr/>
          <p:nvPr/>
        </p:nvSpPr>
        <p:spPr>
          <a:xfrm>
            <a:off x="2286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529" name="Rectangle 53"/>
          <p:cNvSpPr txBox="1">
            <a:spLocks noGrp="1"/>
          </p:cNvSpPr>
          <p:nvPr>
            <p:ph type="title"/>
          </p:nvPr>
        </p:nvSpPr>
        <p:spPr>
          <a:xfrm>
            <a:off x="990600" y="457200"/>
            <a:ext cx="8229600" cy="1143000"/>
          </a:xfrm>
          <a:prstGeom prst="rect">
            <a:avLst/>
          </a:prstGeom>
        </p:spPr>
        <p:txBody>
          <a:bodyPr/>
          <a:lstStyle>
            <a:lvl1pPr>
              <a:defRPr b="1">
                <a:latin typeface="Century Gothic"/>
                <a:ea typeface="Century Gothic"/>
                <a:cs typeface="Century Gothic"/>
                <a:sym typeface="Century Gothic"/>
              </a:defRPr>
            </a:lvl1pPr>
          </a:lstStyle>
          <a:p>
            <a:r>
              <a:t>Lesson 4</a:t>
            </a:r>
          </a:p>
        </p:txBody>
      </p:sp>
      <p:sp>
        <p:nvSpPr>
          <p:cNvPr id="530" name="Text Box 55"/>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
        <p:nvSpPr>
          <p:cNvPr id="531" name="Rectangle 56"/>
          <p:cNvSpPr txBox="1"/>
          <p:nvPr/>
        </p:nvSpPr>
        <p:spPr>
          <a:xfrm>
            <a:off x="2971800" y="4114800"/>
            <a:ext cx="6172200" cy="213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609600" indent="-609600">
              <a:lnSpc>
                <a:spcPct val="120000"/>
              </a:lnSpc>
              <a:spcBef>
                <a:spcPts val="1400"/>
              </a:spcBef>
              <a:defRPr sz="6000" b="0">
                <a:latin typeface="Century Gothic"/>
                <a:ea typeface="Century Gothic"/>
                <a:cs typeface="Century Gothic"/>
                <a:sym typeface="Century Gothic"/>
              </a:defRPr>
            </a:lvl1pPr>
          </a:lstStyle>
          <a:p>
            <a:r>
              <a:t>The Application Process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Line 7"/>
          <p:cNvSpPr/>
          <p:nvPr/>
        </p:nvSpPr>
        <p:spPr>
          <a:xfrm>
            <a:off x="2133600" y="1371600"/>
            <a:ext cx="6019800" cy="0"/>
          </a:xfrm>
          <a:prstGeom prst="line">
            <a:avLst/>
          </a:prstGeom>
          <a:ln w="28575">
            <a:solidFill>
              <a:srgbClr val="000000"/>
            </a:solidFill>
          </a:ln>
        </p:spPr>
        <p:txBody>
          <a:bodyPr lIns="45719" rIns="45719"/>
          <a:lstStyle/>
          <a:p>
            <a:endParaRPr/>
          </a:p>
        </p:txBody>
      </p:sp>
      <p:sp>
        <p:nvSpPr>
          <p:cNvPr id="534" name="Rectangle 8"/>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Admission Deadlines</a:t>
            </a:r>
          </a:p>
        </p:txBody>
      </p:sp>
      <p:sp>
        <p:nvSpPr>
          <p:cNvPr id="535" name="Rectangle 9"/>
          <p:cNvSpPr txBox="1"/>
          <p:nvPr/>
        </p:nvSpPr>
        <p:spPr>
          <a:xfrm>
            <a:off x="1295400" y="2133600"/>
            <a:ext cx="7848600" cy="2365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990600" lvl="1" indent="-533400">
              <a:spcBef>
                <a:spcPts val="700"/>
              </a:spcBef>
              <a:buSzPct val="100000"/>
              <a:buChar char="•"/>
              <a:defRPr sz="3200" b="0">
                <a:latin typeface="Century Gothic"/>
                <a:ea typeface="Century Gothic"/>
                <a:cs typeface="Century Gothic"/>
                <a:sym typeface="Century Gothic"/>
              </a:defRPr>
            </a:pPr>
            <a:r>
              <a:t>Regular Decision</a:t>
            </a:r>
            <a:endParaRPr sz="2800"/>
          </a:p>
          <a:p>
            <a:pPr marL="990600" lvl="1" indent="-533400">
              <a:spcBef>
                <a:spcPts val="700"/>
              </a:spcBef>
              <a:buSzPct val="100000"/>
              <a:buChar char="•"/>
              <a:defRPr sz="3200" b="0">
                <a:latin typeface="Century Gothic"/>
                <a:ea typeface="Century Gothic"/>
                <a:cs typeface="Century Gothic"/>
                <a:sym typeface="Century Gothic"/>
              </a:defRPr>
            </a:pPr>
            <a:r>
              <a:t>Rolling Admission (i.e. MU)</a:t>
            </a:r>
            <a:endParaRPr sz="2800"/>
          </a:p>
          <a:p>
            <a:pPr marL="990600" lvl="1" indent="-533400">
              <a:spcBef>
                <a:spcPts val="700"/>
              </a:spcBef>
              <a:buSzPct val="100000"/>
              <a:buChar char="•"/>
              <a:defRPr sz="3200" b="0">
                <a:latin typeface="Century Gothic"/>
                <a:ea typeface="Century Gothic"/>
                <a:cs typeface="Century Gothic"/>
                <a:sym typeface="Century Gothic"/>
              </a:defRPr>
            </a:pPr>
            <a:r>
              <a:t>Early Action</a:t>
            </a:r>
            <a:endParaRPr sz="2800"/>
          </a:p>
          <a:p>
            <a:pPr marL="990600" lvl="1" indent="-533400">
              <a:spcBef>
                <a:spcPts val="700"/>
              </a:spcBef>
              <a:buSzPct val="100000"/>
              <a:buChar char="•"/>
              <a:defRPr sz="3200" b="0">
                <a:latin typeface="Century Gothic"/>
                <a:ea typeface="Century Gothic"/>
                <a:cs typeface="Century Gothic"/>
                <a:sym typeface="Century Gothic"/>
              </a:defRPr>
            </a:pPr>
            <a:r>
              <a:t>Early Decision</a:t>
            </a:r>
          </a:p>
        </p:txBody>
      </p:sp>
      <p:pic>
        <p:nvPicPr>
          <p:cNvPr id="536" name="Picture 7" descr="Picture 7"/>
          <p:cNvPicPr>
            <a:picLocks noChangeAspect="1"/>
          </p:cNvPicPr>
          <p:nvPr/>
        </p:nvPicPr>
        <p:blipFill>
          <a:blip r:embed="rId2">
            <a:extLst/>
          </a:blip>
          <a:stretch>
            <a:fillRect/>
          </a:stretch>
        </p:blipFill>
        <p:spPr>
          <a:xfrm>
            <a:off x="5235621" y="3505200"/>
            <a:ext cx="2460579" cy="3074780"/>
          </a:xfrm>
          <a:prstGeom prst="rect">
            <a:avLst/>
          </a:prstGeom>
          <a:ln w="12700">
            <a:miter lim="400000"/>
          </a:ln>
        </p:spPr>
      </p:pic>
      <p:sp>
        <p:nvSpPr>
          <p:cNvPr id="537" name="Text Box 4"/>
          <p:cNvSpPr txBox="1"/>
          <p:nvPr/>
        </p:nvSpPr>
        <p:spPr>
          <a:xfrm>
            <a:off x="381000" y="6400800"/>
            <a:ext cx="4419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4:  the application process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oup 2"/>
          <p:cNvGrpSpPr/>
          <p:nvPr/>
        </p:nvGrpSpPr>
        <p:grpSpPr>
          <a:xfrm>
            <a:off x="0" y="0"/>
            <a:ext cx="9296400" cy="6858000"/>
            <a:chOff x="0" y="0"/>
            <a:chExt cx="9296400" cy="6858000"/>
          </a:xfrm>
        </p:grpSpPr>
        <p:pic>
          <p:nvPicPr>
            <p:cNvPr id="178" name="Object 3" descr="Object 3"/>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179" name="Object 4" descr="Object 4"/>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180" name="Object 5" descr="Object 5"/>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181" name="Object 6" descr="Object 6"/>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182" name="Object 7" descr="Object 7"/>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183" name="Object 8" descr="Object 8"/>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184" name="Object 9" descr="Object 9"/>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185" name="Object 10" descr="Object 10"/>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186" name="Object 11" descr="Object 11"/>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187" name="Object 12" descr="Object 12"/>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188" name="Object 13" descr="Object 13"/>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189" name="Object 14" descr="Object 14"/>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190" name="Object 15" descr="Object 15"/>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191" name="Object 16" descr="Object 16"/>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192" name="Object 17" descr="Object 17"/>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193" name="Object 18" descr="Object 18"/>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194" name="Object 19" descr="Object 19"/>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195" name="Object 20" descr="Object 20"/>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196" name="Object 21" descr="Object 21"/>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197" name="Object 22" descr="Object 22"/>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198" name="Object 23" descr="Object 23"/>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199" name="Object 24" descr="Object 24"/>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200" name="Object 25" descr="Object 25"/>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201" name="Object 26" descr="Object 26"/>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202" name="Object 27" descr="Object 27"/>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203" name="Object 28" descr="Object 28"/>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204" name="Object 29" descr="Object 29"/>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205" name="Object 30" descr="Object 30"/>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206" name="Object 31" descr="Object 31"/>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207" name="Object 32" descr="Object 32"/>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208" name="Object 33" descr="Object 33"/>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209" name="Object 34" descr="Object 34"/>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210" name="Object 35" descr="Object 35"/>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211" name="Object 36" descr="Object 36"/>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212" name="Object 37" descr="Object 37"/>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213" name="Object 38" descr="Object 38"/>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214" name="Object 39" descr="Object 39"/>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215" name="Object 40" descr="Object 40"/>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216" name="Object 41" descr="Object 41"/>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217" name="Object 42" descr="Object 42"/>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218" name="Object 43" descr="Object 43"/>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219" name="Object 44" descr="Object 44"/>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220" name="Object 45" descr="Object 45"/>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221" name="Object 46" descr="Object 46"/>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222" name="Object 47" descr="Object 47"/>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223" name="Object 48" descr="Object 48"/>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225" name="Picture 49" descr="Picture 49"/>
          <p:cNvPicPr>
            <a:picLocks noChangeAspect="1"/>
          </p:cNvPicPr>
          <p:nvPr/>
        </p:nvPicPr>
        <p:blipFill>
          <a:blip r:embed="rId3">
            <a:extLst/>
          </a:blip>
          <a:stretch>
            <a:fillRect/>
          </a:stretch>
        </p:blipFill>
        <p:spPr>
          <a:xfrm>
            <a:off x="222250" y="9525"/>
            <a:ext cx="9074150" cy="6870700"/>
          </a:xfrm>
          <a:prstGeom prst="rect">
            <a:avLst/>
          </a:prstGeom>
          <a:ln w="12700">
            <a:miter lim="400000"/>
          </a:ln>
        </p:spPr>
      </p:pic>
      <p:sp>
        <p:nvSpPr>
          <p:cNvPr id="226" name="Rectangle 50"/>
          <p:cNvSpPr/>
          <p:nvPr/>
        </p:nvSpPr>
        <p:spPr>
          <a:xfrm>
            <a:off x="2286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227" name="Rectangle 51"/>
          <p:cNvSpPr txBox="1">
            <a:spLocks noGrp="1"/>
          </p:cNvSpPr>
          <p:nvPr>
            <p:ph type="title"/>
          </p:nvPr>
        </p:nvSpPr>
        <p:spPr>
          <a:xfrm>
            <a:off x="990600" y="457200"/>
            <a:ext cx="8229600" cy="1143000"/>
          </a:xfrm>
          <a:prstGeom prst="rect">
            <a:avLst/>
          </a:prstGeom>
        </p:spPr>
        <p:txBody>
          <a:bodyPr/>
          <a:lstStyle>
            <a:lvl1pPr defTabSz="859536">
              <a:defRPr sz="6768" b="1">
                <a:solidFill>
                  <a:srgbClr val="CC9900"/>
                </a:solidFill>
                <a:latin typeface="Century Gothic"/>
                <a:ea typeface="Century Gothic"/>
                <a:cs typeface="Century Gothic"/>
                <a:sym typeface="Century Gothic"/>
              </a:defRPr>
            </a:lvl1pPr>
          </a:lstStyle>
          <a:p>
            <a:r>
              <a:t>Lesson 1</a:t>
            </a:r>
          </a:p>
        </p:txBody>
      </p:sp>
      <p:sp>
        <p:nvSpPr>
          <p:cNvPr id="228" name="Rectangle 52"/>
          <p:cNvSpPr txBox="1">
            <a:spLocks noGrp="1"/>
          </p:cNvSpPr>
          <p:nvPr>
            <p:ph type="body" sz="quarter" idx="1"/>
          </p:nvPr>
        </p:nvSpPr>
        <p:spPr>
          <a:xfrm>
            <a:off x="914400" y="4175125"/>
            <a:ext cx="8305800" cy="1020763"/>
          </a:xfrm>
          <a:prstGeom prst="rect">
            <a:avLst/>
          </a:prstGeom>
        </p:spPr>
        <p:txBody>
          <a:bodyPr>
            <a:normAutofit fontScale="92500" lnSpcReduction="20000"/>
          </a:bodyPr>
          <a:lstStyle>
            <a:lvl1pPr marL="609600" indent="-609600">
              <a:lnSpc>
                <a:spcPct val="120000"/>
              </a:lnSpc>
              <a:spcBef>
                <a:spcPts val="1400"/>
              </a:spcBef>
              <a:buSzTx/>
              <a:buNone/>
              <a:defRPr sz="6000" b="0">
                <a:latin typeface="Century Gothic"/>
                <a:ea typeface="Century Gothic"/>
                <a:cs typeface="Century Gothic"/>
                <a:sym typeface="Century Gothic"/>
              </a:defRPr>
            </a:lvl1pPr>
          </a:lstStyle>
          <a:p>
            <a:r>
              <a:t>Discover Your Options</a:t>
            </a:r>
          </a:p>
        </p:txBody>
      </p:sp>
      <p:sp>
        <p:nvSpPr>
          <p:cNvPr id="229" name="Text Box 53"/>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Rectangle 38"/>
          <p:cNvSpPr/>
          <p:nvPr/>
        </p:nvSpPr>
        <p:spPr>
          <a:xfrm>
            <a:off x="7010400" y="2209800"/>
            <a:ext cx="1219200" cy="3657600"/>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
        <p:nvSpPr>
          <p:cNvPr id="540" name="Rectangle 39"/>
          <p:cNvSpPr/>
          <p:nvPr/>
        </p:nvSpPr>
        <p:spPr>
          <a:xfrm>
            <a:off x="5334000" y="2209800"/>
            <a:ext cx="1219200" cy="3657600"/>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
        <p:nvSpPr>
          <p:cNvPr id="541" name="Rectangle 36"/>
          <p:cNvSpPr/>
          <p:nvPr/>
        </p:nvSpPr>
        <p:spPr>
          <a:xfrm>
            <a:off x="3505200" y="2209800"/>
            <a:ext cx="1295400" cy="3657600"/>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
        <p:nvSpPr>
          <p:cNvPr id="542" name="Rectangle 37"/>
          <p:cNvSpPr/>
          <p:nvPr/>
        </p:nvSpPr>
        <p:spPr>
          <a:xfrm>
            <a:off x="1981200" y="2209800"/>
            <a:ext cx="1295400" cy="3657600"/>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
        <p:nvSpPr>
          <p:cNvPr id="543" name="Rectangle 35"/>
          <p:cNvSpPr/>
          <p:nvPr/>
        </p:nvSpPr>
        <p:spPr>
          <a:xfrm>
            <a:off x="457200" y="2209800"/>
            <a:ext cx="1219200" cy="3657600"/>
          </a:xfrm>
          <a:prstGeom prst="rect">
            <a:avLst/>
          </a:prstGeom>
          <a:solidFill>
            <a:schemeClr val="accent1"/>
          </a:solidFill>
          <a:ln w="25400">
            <a:solidFill>
              <a:srgbClr val="88A3A6"/>
            </a:solidFill>
          </a:ln>
        </p:spPr>
        <p:txBody>
          <a:bodyPr lIns="45719" rIns="45719" anchor="ctr"/>
          <a:lstStyle/>
          <a:p>
            <a:pPr algn="ctr">
              <a:defRPr>
                <a:solidFill>
                  <a:schemeClr val="accent3">
                    <a:lumOff val="44000"/>
                  </a:schemeClr>
                </a:solidFill>
              </a:defRPr>
            </a:pPr>
            <a:endParaRPr/>
          </a:p>
        </p:txBody>
      </p:sp>
      <p:sp>
        <p:nvSpPr>
          <p:cNvPr id="544" name="Rectangle 18"/>
          <p:cNvSpPr/>
          <p:nvPr/>
        </p:nvSpPr>
        <p:spPr>
          <a:xfrm>
            <a:off x="271463" y="914400"/>
            <a:ext cx="8567737" cy="5943600"/>
          </a:xfrm>
          <a:prstGeom prst="rect">
            <a:avLst/>
          </a:prstGeom>
          <a:gradFill>
            <a:gsLst>
              <a:gs pos="0">
                <a:srgbClr val="D68F00"/>
              </a:gs>
              <a:gs pos="50000">
                <a:srgbClr val="DBE0F8"/>
              </a:gs>
              <a:gs pos="100000">
                <a:srgbClr val="EDEFFB"/>
              </a:gs>
            </a:gsLst>
            <a:lin ang="5400000"/>
          </a:gradFill>
          <a:ln w="12700">
            <a:miter lim="400000"/>
          </a:ln>
        </p:spPr>
        <p:txBody>
          <a:bodyPr lIns="45719" rIns="45719" anchor="ctr"/>
          <a:lstStyle/>
          <a:p>
            <a:pPr algn="ctr">
              <a:defRPr b="0">
                <a:solidFill>
                  <a:srgbClr val="FF0000"/>
                </a:solidFill>
                <a:latin typeface="Century Gothic"/>
                <a:ea typeface="Century Gothic"/>
                <a:cs typeface="Century Gothic"/>
                <a:sym typeface="Century Gothic"/>
              </a:defRPr>
            </a:pPr>
            <a:endParaRPr/>
          </a:p>
        </p:txBody>
      </p:sp>
      <p:sp>
        <p:nvSpPr>
          <p:cNvPr id="545" name="Rectangle 31"/>
          <p:cNvSpPr/>
          <p:nvPr/>
        </p:nvSpPr>
        <p:spPr>
          <a:xfrm>
            <a:off x="533400" y="1371600"/>
            <a:ext cx="1295400" cy="457200"/>
          </a:xfrm>
          <a:prstGeom prst="rect">
            <a:avLst/>
          </a:prstGeom>
          <a:gradFill>
            <a:gsLst>
              <a:gs pos="0">
                <a:srgbClr val="FFFFB2"/>
              </a:gs>
              <a:gs pos="50000">
                <a:srgbClr val="FFFFCE"/>
              </a:gs>
              <a:gs pos="100000">
                <a:srgbClr val="FFFFE7"/>
              </a:gs>
            </a:gsLst>
            <a:lin ang="2700000"/>
          </a:gradFill>
          <a:ln w="12700">
            <a:miter lim="400000"/>
          </a:ln>
        </p:spPr>
        <p:txBody>
          <a:bodyPr lIns="45719" rIns="45719" anchor="ctr"/>
          <a:lstStyle/>
          <a:p>
            <a:pPr algn="ctr">
              <a:defRPr>
                <a:solidFill>
                  <a:schemeClr val="accent3">
                    <a:lumOff val="44000"/>
                  </a:schemeClr>
                </a:solidFill>
              </a:defRPr>
            </a:pPr>
            <a:endParaRPr/>
          </a:p>
        </p:txBody>
      </p:sp>
      <p:sp>
        <p:nvSpPr>
          <p:cNvPr id="546" name="Rectangle 26"/>
          <p:cNvSpPr/>
          <p:nvPr/>
        </p:nvSpPr>
        <p:spPr>
          <a:xfrm>
            <a:off x="304800" y="7010400"/>
            <a:ext cx="8382000" cy="304800"/>
          </a:xfrm>
          <a:prstGeom prst="rect">
            <a:avLst/>
          </a:prstGeom>
          <a:gradFill>
            <a:gsLst>
              <a:gs pos="0">
                <a:srgbClr val="FFFFB2"/>
              </a:gs>
              <a:gs pos="50000">
                <a:srgbClr val="FFFFCE"/>
              </a:gs>
              <a:gs pos="100000">
                <a:srgbClr val="FFFFE7"/>
              </a:gs>
            </a:gsLst>
            <a:lin ang="5400000"/>
          </a:gradFill>
          <a:ln w="12700">
            <a:miter lim="400000"/>
          </a:ln>
        </p:spPr>
        <p:txBody>
          <a:bodyPr lIns="45719" rIns="45719" anchor="ctr"/>
          <a:lstStyle/>
          <a:p>
            <a:pPr algn="ctr">
              <a:defRPr>
                <a:solidFill>
                  <a:schemeClr val="accent3">
                    <a:lumOff val="44000"/>
                  </a:schemeClr>
                </a:solidFill>
              </a:defRPr>
            </a:pPr>
            <a:endParaRPr/>
          </a:p>
        </p:txBody>
      </p:sp>
      <p:sp>
        <p:nvSpPr>
          <p:cNvPr id="547" name="Rectangle 16"/>
          <p:cNvSpPr/>
          <p:nvPr/>
        </p:nvSpPr>
        <p:spPr>
          <a:xfrm>
            <a:off x="1981200" y="1371600"/>
            <a:ext cx="1295400" cy="457200"/>
          </a:xfrm>
          <a:prstGeom prst="rect">
            <a:avLst/>
          </a:prstGeom>
          <a:gradFill>
            <a:gsLst>
              <a:gs pos="0">
                <a:srgbClr val="FFFFB2"/>
              </a:gs>
              <a:gs pos="50000">
                <a:srgbClr val="FFFFCE"/>
              </a:gs>
              <a:gs pos="100000">
                <a:srgbClr val="FFFFE7"/>
              </a:gs>
            </a:gsLst>
            <a:lin ang="2700000"/>
          </a:gradFill>
          <a:ln w="12700">
            <a:miter lim="400000"/>
          </a:ln>
        </p:spPr>
        <p:txBody>
          <a:bodyPr lIns="45719" rIns="45719" anchor="ctr"/>
          <a:lstStyle/>
          <a:p>
            <a:pPr algn="ctr">
              <a:defRPr>
                <a:solidFill>
                  <a:schemeClr val="accent3">
                    <a:lumOff val="44000"/>
                  </a:schemeClr>
                </a:solidFill>
              </a:defRPr>
            </a:pPr>
            <a:endParaRPr/>
          </a:p>
        </p:txBody>
      </p:sp>
      <p:sp>
        <p:nvSpPr>
          <p:cNvPr id="548" name="Title 1"/>
          <p:cNvSpPr txBox="1">
            <a:spLocks noGrp="1"/>
          </p:cNvSpPr>
          <p:nvPr>
            <p:ph type="ctrTitle"/>
          </p:nvPr>
        </p:nvSpPr>
        <p:spPr>
          <a:xfrm>
            <a:off x="533400" y="0"/>
            <a:ext cx="7772400" cy="1143000"/>
          </a:xfrm>
          <a:prstGeom prst="rect">
            <a:avLst/>
          </a:prstGeom>
        </p:spPr>
        <p:txBody>
          <a:bodyPr/>
          <a:lstStyle>
            <a:lvl1pPr>
              <a:defRPr sz="2000" b="1">
                <a:solidFill>
                  <a:srgbClr val="000000"/>
                </a:solidFill>
                <a:latin typeface="Century Gothic"/>
                <a:ea typeface="Century Gothic"/>
                <a:cs typeface="Century Gothic"/>
                <a:sym typeface="Century Gothic"/>
              </a:defRPr>
            </a:lvl1pPr>
          </a:lstStyle>
          <a:p>
            <a:r>
              <a:t>DEFINITIONS OF ADMISSION OPTIONS IN HIGHER EDUCATION</a:t>
            </a:r>
          </a:p>
        </p:txBody>
      </p:sp>
      <p:sp>
        <p:nvSpPr>
          <p:cNvPr id="549" name="TextBox 6"/>
          <p:cNvSpPr txBox="1"/>
          <p:nvPr/>
        </p:nvSpPr>
        <p:spPr>
          <a:xfrm>
            <a:off x="1066800" y="990600"/>
            <a:ext cx="762000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0">
                <a:latin typeface="Arial"/>
                <a:ea typeface="Arial"/>
                <a:cs typeface="Arial"/>
                <a:sym typeface="Arial"/>
              </a:defRPr>
            </a:pPr>
            <a:r>
              <a:t> </a:t>
            </a:r>
            <a:r>
              <a:rPr sz="1400" b="1" u="sng">
                <a:latin typeface="Century Gothic"/>
                <a:ea typeface="Century Gothic"/>
                <a:cs typeface="Century Gothic"/>
                <a:sym typeface="Century Gothic"/>
              </a:rPr>
              <a:t>Non-Restrictive Application Plans</a:t>
            </a:r>
            <a:r>
              <a:rPr sz="1400" b="1">
                <a:latin typeface="Century Gothic"/>
                <a:ea typeface="Century Gothic"/>
                <a:cs typeface="Century Gothic"/>
                <a:sym typeface="Century Gothic"/>
              </a:rPr>
              <a:t>       	                 </a:t>
            </a:r>
            <a:r>
              <a:rPr sz="1400" b="1" u="sng">
                <a:latin typeface="Century Gothic"/>
                <a:ea typeface="Century Gothic"/>
                <a:cs typeface="Century Gothic"/>
                <a:sym typeface="Century Gothic"/>
              </a:rPr>
              <a:t>Restrictive Application Plans</a:t>
            </a:r>
          </a:p>
        </p:txBody>
      </p:sp>
      <p:sp>
        <p:nvSpPr>
          <p:cNvPr id="550" name="TextBox 9"/>
          <p:cNvSpPr txBox="1"/>
          <p:nvPr/>
        </p:nvSpPr>
        <p:spPr>
          <a:xfrm>
            <a:off x="685800" y="1371600"/>
            <a:ext cx="914400" cy="503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a:latin typeface="Arial"/>
                <a:ea typeface="Arial"/>
                <a:cs typeface="Arial"/>
                <a:sym typeface="Arial"/>
              </a:defRPr>
            </a:pPr>
            <a:r>
              <a:t> </a:t>
            </a:r>
            <a:r>
              <a:rPr>
                <a:latin typeface="Century Gothic"/>
                <a:ea typeface="Century Gothic"/>
                <a:cs typeface="Century Gothic"/>
                <a:sym typeface="Century Gothic"/>
              </a:rPr>
              <a:t>Regular Decision  </a:t>
            </a:r>
          </a:p>
        </p:txBody>
      </p:sp>
      <p:sp>
        <p:nvSpPr>
          <p:cNvPr id="551" name="TextBox 10"/>
          <p:cNvSpPr txBox="1"/>
          <p:nvPr/>
        </p:nvSpPr>
        <p:spPr>
          <a:xfrm>
            <a:off x="1905000" y="1371600"/>
            <a:ext cx="1447800" cy="497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300">
                <a:latin typeface="Century Gothic"/>
                <a:ea typeface="Century Gothic"/>
                <a:cs typeface="Century Gothic"/>
                <a:sym typeface="Century Gothic"/>
              </a:defRPr>
            </a:pPr>
            <a:r>
              <a:t>Rolling </a:t>
            </a:r>
            <a:endParaRPr sz="3200"/>
          </a:p>
          <a:p>
            <a:pPr algn="ctr">
              <a:defRPr sz="1300">
                <a:latin typeface="Century Gothic"/>
                <a:ea typeface="Century Gothic"/>
                <a:cs typeface="Century Gothic"/>
                <a:sym typeface="Century Gothic"/>
              </a:defRPr>
            </a:pPr>
            <a:r>
              <a:t>Admission</a:t>
            </a:r>
          </a:p>
        </p:txBody>
      </p:sp>
      <p:sp>
        <p:nvSpPr>
          <p:cNvPr id="552" name="TextBox 13"/>
          <p:cNvSpPr txBox="1"/>
          <p:nvPr/>
        </p:nvSpPr>
        <p:spPr>
          <a:xfrm>
            <a:off x="5181600" y="1371600"/>
            <a:ext cx="1447800" cy="497840"/>
          </a:xfrm>
          <a:prstGeom prst="rect">
            <a:avLst/>
          </a:prstGeom>
          <a:gradFill>
            <a:gsLst>
              <a:gs pos="0">
                <a:srgbClr val="FFFFA1"/>
              </a:gs>
              <a:gs pos="50000">
                <a:srgbClr val="FFFFC5"/>
              </a:gs>
              <a:gs pos="100000">
                <a:srgbClr val="FFFFE2"/>
              </a:gs>
            </a:gsLst>
            <a:lin ang="27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300">
                <a:latin typeface="Century Gothic"/>
                <a:ea typeface="Century Gothic"/>
                <a:cs typeface="Century Gothic"/>
                <a:sym typeface="Century Gothic"/>
              </a:defRPr>
            </a:lvl1pPr>
          </a:lstStyle>
          <a:p>
            <a:r>
              <a:t>Early Decision (ED)</a:t>
            </a:r>
          </a:p>
        </p:txBody>
      </p:sp>
      <p:sp>
        <p:nvSpPr>
          <p:cNvPr id="553" name="TextBox 20"/>
          <p:cNvSpPr txBox="1"/>
          <p:nvPr/>
        </p:nvSpPr>
        <p:spPr>
          <a:xfrm>
            <a:off x="6858000" y="1371600"/>
            <a:ext cx="1600200" cy="503242"/>
          </a:xfrm>
          <a:prstGeom prst="rect">
            <a:avLst/>
          </a:prstGeom>
          <a:gradFill>
            <a:gsLst>
              <a:gs pos="0">
                <a:srgbClr val="FFFFA1"/>
              </a:gs>
              <a:gs pos="50000">
                <a:srgbClr val="FFFFC5"/>
              </a:gs>
              <a:gs pos="100000">
                <a:srgbClr val="FFFFE2"/>
              </a:gs>
            </a:gsLst>
            <a:lin ang="27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300">
                <a:latin typeface="Arial"/>
                <a:ea typeface="Arial"/>
                <a:cs typeface="Arial"/>
                <a:sym typeface="Arial"/>
              </a:defRPr>
            </a:pPr>
            <a:r>
              <a:t> </a:t>
            </a:r>
            <a:r>
              <a:rPr>
                <a:latin typeface="Century Gothic"/>
                <a:ea typeface="Century Gothic"/>
                <a:cs typeface="Century Gothic"/>
                <a:sym typeface="Century Gothic"/>
              </a:rPr>
              <a:t>Restrictive Early     Action (REA)</a:t>
            </a:r>
          </a:p>
        </p:txBody>
      </p:sp>
      <p:sp>
        <p:nvSpPr>
          <p:cNvPr id="554" name="TextBox 22"/>
          <p:cNvSpPr txBox="1"/>
          <p:nvPr/>
        </p:nvSpPr>
        <p:spPr>
          <a:xfrm>
            <a:off x="381000" y="1905000"/>
            <a:ext cx="1371600"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u="sng">
                <a:latin typeface="Century Gothic"/>
                <a:ea typeface="Century Gothic"/>
                <a:cs typeface="Century Gothic"/>
                <a:sym typeface="Century Gothic"/>
              </a:defRPr>
            </a:pPr>
            <a:r>
              <a:rPr dirty="0"/>
              <a:t>DEFINITION:</a:t>
            </a:r>
            <a:endParaRPr sz="3200" dirty="0"/>
          </a:p>
          <a:p>
            <a:pPr algn="ctr">
              <a:defRPr sz="1400" b="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Students submit an application by a specified date and receive a decision in a clearly stated period of time</a:t>
            </a:r>
            <a:r>
              <a:rPr dirty="0" smtClean="0"/>
              <a:t>.</a:t>
            </a:r>
            <a:endParaRPr sz="3200" dirty="0"/>
          </a:p>
          <a:p>
            <a:pPr algn="ctr">
              <a:defRPr sz="1300" u="sng">
                <a:latin typeface="Century Gothic"/>
                <a:ea typeface="Century Gothic"/>
                <a:cs typeface="Century Gothic"/>
                <a:sym typeface="Century Gothic"/>
              </a:defRPr>
            </a:pPr>
            <a:endParaRPr sz="3200" dirty="0"/>
          </a:p>
          <a:p>
            <a:pPr algn="ctr">
              <a:defRPr sz="1300" u="sng">
                <a:latin typeface="Century Gothic"/>
                <a:ea typeface="Century Gothic"/>
                <a:cs typeface="Century Gothic"/>
                <a:sym typeface="Century Gothic"/>
              </a:defRPr>
            </a:pPr>
            <a:r>
              <a:rPr dirty="0"/>
              <a:t>COMMITMENT:</a:t>
            </a:r>
            <a:endParaRPr sz="3200" dirty="0"/>
          </a:p>
          <a:p>
            <a:pPr algn="ctr">
              <a:defRPr sz="1300" b="0">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NON-BINDING</a:t>
            </a:r>
          </a:p>
        </p:txBody>
      </p:sp>
      <p:sp>
        <p:nvSpPr>
          <p:cNvPr id="555" name="TextBox 23"/>
          <p:cNvSpPr txBox="1"/>
          <p:nvPr/>
        </p:nvSpPr>
        <p:spPr>
          <a:xfrm>
            <a:off x="1905000" y="1905000"/>
            <a:ext cx="1524000"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u="sng">
                <a:latin typeface="Century Gothic"/>
                <a:ea typeface="Century Gothic"/>
                <a:cs typeface="Century Gothic"/>
                <a:sym typeface="Century Gothic"/>
              </a:defRPr>
            </a:pPr>
            <a:r>
              <a:rPr dirty="0"/>
              <a:t>DEFINITION:</a:t>
            </a:r>
            <a:endParaRPr sz="3200" dirty="0"/>
          </a:p>
          <a:p>
            <a:pPr algn="ctr">
              <a:defRPr sz="1400" b="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Institutions review applications as they are submitted and render admission decisions throughout the admission cycle.</a:t>
            </a:r>
            <a:endParaRPr sz="3200" dirty="0"/>
          </a:p>
          <a:p>
            <a:pPr algn="ctr">
              <a:defRPr sz="1300" b="0">
                <a:latin typeface="Century Gothic"/>
                <a:ea typeface="Century Gothic"/>
                <a:cs typeface="Century Gothic"/>
                <a:sym typeface="Century Gothic"/>
              </a:defRPr>
            </a:pPr>
            <a:endParaRPr sz="3200" dirty="0"/>
          </a:p>
          <a:p>
            <a:pPr algn="ctr">
              <a:defRPr sz="1300" u="sng">
                <a:latin typeface="Century Gothic"/>
                <a:ea typeface="Century Gothic"/>
                <a:cs typeface="Century Gothic"/>
                <a:sym typeface="Century Gothic"/>
              </a:defRPr>
            </a:pPr>
            <a:r>
              <a:rPr dirty="0" smtClean="0"/>
              <a:t>COMMITMENT</a:t>
            </a:r>
            <a:r>
              <a:rPr dirty="0"/>
              <a:t>:</a:t>
            </a:r>
            <a:endParaRPr sz="3200" dirty="0"/>
          </a:p>
          <a:p>
            <a:pPr algn="ctr">
              <a:defRPr sz="1300" b="0">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NON-BINDING</a:t>
            </a:r>
          </a:p>
        </p:txBody>
      </p:sp>
      <p:sp>
        <p:nvSpPr>
          <p:cNvPr id="556" name="TextBox 24"/>
          <p:cNvSpPr txBox="1"/>
          <p:nvPr/>
        </p:nvSpPr>
        <p:spPr>
          <a:xfrm>
            <a:off x="3429000" y="1905000"/>
            <a:ext cx="1371600"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u="sng">
                <a:latin typeface="Century Gothic"/>
                <a:ea typeface="Century Gothic"/>
                <a:cs typeface="Century Gothic"/>
                <a:sym typeface="Century Gothic"/>
              </a:defRPr>
            </a:pPr>
            <a:r>
              <a:rPr dirty="0"/>
              <a:t>DEFINITION:</a:t>
            </a:r>
            <a:endParaRPr sz="3200" dirty="0"/>
          </a:p>
          <a:p>
            <a:pPr>
              <a:defRPr sz="1400" b="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Students apply early and receive a decision well in advance of the institution’s regular response date.</a:t>
            </a:r>
            <a:endParaRPr sz="3200" dirty="0"/>
          </a:p>
          <a:p>
            <a:pPr algn="ctr">
              <a:defRPr sz="1300" u="sng">
                <a:latin typeface="Century Gothic"/>
                <a:ea typeface="Century Gothic"/>
                <a:cs typeface="Century Gothic"/>
                <a:sym typeface="Century Gothic"/>
              </a:defRPr>
            </a:pPr>
            <a:endParaRPr sz="3200" dirty="0"/>
          </a:p>
          <a:p>
            <a:pPr algn="ctr">
              <a:defRPr sz="1300" u="sng">
                <a:latin typeface="Century Gothic"/>
                <a:ea typeface="Century Gothic"/>
                <a:cs typeface="Century Gothic"/>
                <a:sym typeface="Century Gothic"/>
              </a:defRPr>
            </a:pPr>
            <a:r>
              <a:rPr dirty="0"/>
              <a:t>COMMITMENT:</a:t>
            </a:r>
            <a:endParaRPr sz="3200" dirty="0"/>
          </a:p>
          <a:p>
            <a:pPr algn="ctr">
              <a:defRPr sz="1300" b="0">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NON-BINDING</a:t>
            </a:r>
          </a:p>
        </p:txBody>
      </p:sp>
      <p:sp>
        <p:nvSpPr>
          <p:cNvPr id="557" name="TextBox 27"/>
          <p:cNvSpPr txBox="1"/>
          <p:nvPr/>
        </p:nvSpPr>
        <p:spPr>
          <a:xfrm>
            <a:off x="5181600" y="1905000"/>
            <a:ext cx="1447800" cy="40934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u="sng">
                <a:latin typeface="Century Gothic"/>
                <a:ea typeface="Century Gothic"/>
                <a:cs typeface="Century Gothic"/>
                <a:sym typeface="Century Gothic"/>
              </a:defRPr>
            </a:pPr>
            <a:r>
              <a:rPr dirty="0"/>
              <a:t>DEFINITION:</a:t>
            </a:r>
            <a:endParaRPr sz="3200" dirty="0"/>
          </a:p>
          <a:p>
            <a:pPr algn="ctr">
              <a:defRPr sz="1400" b="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Students make a commitment to a first-choice institution where, if admitted they definitely will enroll. The application deadline and decision deadline occur early.</a:t>
            </a:r>
          </a:p>
          <a:p>
            <a:pPr algn="ctr">
              <a:defRPr sz="1300" u="sng">
                <a:latin typeface="Century Gothic"/>
                <a:ea typeface="Century Gothic"/>
                <a:cs typeface="Century Gothic"/>
                <a:sym typeface="Century Gothic"/>
              </a:defRPr>
            </a:pPr>
            <a:r>
              <a:rPr dirty="0" smtClean="0"/>
              <a:t>COMMITMENT:</a:t>
            </a:r>
            <a:endParaRPr lang="en-US" sz="3200" dirty="0"/>
          </a:p>
          <a:p>
            <a:pPr algn="ctr">
              <a:defRPr sz="130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BINDING</a:t>
            </a:r>
          </a:p>
        </p:txBody>
      </p:sp>
      <p:sp>
        <p:nvSpPr>
          <p:cNvPr id="558" name="TextBox 28"/>
          <p:cNvSpPr txBox="1"/>
          <p:nvPr/>
        </p:nvSpPr>
        <p:spPr>
          <a:xfrm>
            <a:off x="6858000" y="1905000"/>
            <a:ext cx="1600200" cy="4601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400" u="sng">
                <a:latin typeface="Century Gothic"/>
                <a:ea typeface="Century Gothic"/>
                <a:cs typeface="Century Gothic"/>
                <a:sym typeface="Century Gothic"/>
              </a:defRPr>
            </a:pPr>
            <a:r>
              <a:rPr dirty="0"/>
              <a:t>DEFINITION:</a:t>
            </a:r>
            <a:endParaRPr sz="3200" dirty="0"/>
          </a:p>
          <a:p>
            <a:pPr algn="ctr">
              <a:defRPr sz="1400" b="0" u="sng">
                <a:latin typeface="Century Gothic"/>
                <a:ea typeface="Century Gothic"/>
                <a:cs typeface="Century Gothic"/>
                <a:sym typeface="Century Gothic"/>
              </a:defRPr>
            </a:pPr>
            <a:endParaRPr sz="3200" dirty="0"/>
          </a:p>
          <a:p>
            <a:pPr algn="ctr">
              <a:defRPr sz="1300" b="0">
                <a:latin typeface="Century Gothic"/>
                <a:ea typeface="Century Gothic"/>
                <a:cs typeface="Century Gothic"/>
                <a:sym typeface="Century Gothic"/>
              </a:defRPr>
            </a:pPr>
            <a:r>
              <a:rPr dirty="0"/>
              <a:t>Students apply to an institution of preference and receive a decision early. They may be restricted from applying ED or EA or REA to other institutions. If offered enrollment, they may have until May 1 to confirm</a:t>
            </a:r>
            <a:r>
              <a:rPr dirty="0" smtClean="0"/>
              <a:t>.</a:t>
            </a:r>
            <a:endParaRPr sz="3200" dirty="0"/>
          </a:p>
          <a:p>
            <a:pPr algn="ctr">
              <a:defRPr sz="1300" u="sng">
                <a:latin typeface="Century Gothic"/>
                <a:ea typeface="Century Gothic"/>
                <a:cs typeface="Century Gothic"/>
                <a:sym typeface="Century Gothic"/>
              </a:defRPr>
            </a:pPr>
            <a:r>
              <a:rPr dirty="0"/>
              <a:t>COMMITMENT:</a:t>
            </a:r>
            <a:endParaRPr sz="3200" dirty="0"/>
          </a:p>
          <a:p>
            <a:pPr algn="ctr">
              <a:defRPr sz="1300" u="sng">
                <a:latin typeface="Century Gothic"/>
                <a:ea typeface="Century Gothic"/>
                <a:cs typeface="Century Gothic"/>
                <a:sym typeface="Century Gothic"/>
              </a:defRPr>
            </a:pPr>
            <a:endParaRPr sz="2000" dirty="0"/>
          </a:p>
          <a:p>
            <a:pPr algn="ctr">
              <a:defRPr sz="1300" b="0">
                <a:latin typeface="Century Gothic"/>
                <a:ea typeface="Century Gothic"/>
                <a:cs typeface="Century Gothic"/>
                <a:sym typeface="Century Gothic"/>
              </a:defRPr>
            </a:pPr>
            <a:r>
              <a:rPr dirty="0"/>
              <a:t>NON-BINDING</a:t>
            </a:r>
            <a:endParaRPr sz="3200" dirty="0"/>
          </a:p>
          <a:p>
            <a:pPr algn="ctr">
              <a:defRPr sz="1300" b="0">
                <a:latin typeface="Century Gothic"/>
                <a:ea typeface="Century Gothic"/>
                <a:cs typeface="Century Gothic"/>
                <a:sym typeface="Century Gothic"/>
              </a:defRPr>
            </a:pPr>
            <a:endParaRPr sz="3200" dirty="0"/>
          </a:p>
        </p:txBody>
      </p:sp>
      <p:sp>
        <p:nvSpPr>
          <p:cNvPr id="559" name="Straight Connector 30"/>
          <p:cNvSpPr/>
          <p:nvPr/>
        </p:nvSpPr>
        <p:spPr>
          <a:xfrm flipH="1">
            <a:off x="4951413" y="1371601"/>
            <a:ext cx="1588" cy="5487987"/>
          </a:xfrm>
          <a:prstGeom prst="line">
            <a:avLst/>
          </a:prstGeom>
          <a:ln w="25400">
            <a:solidFill>
              <a:srgbClr val="000000"/>
            </a:solidFill>
          </a:ln>
          <a:effectLst>
            <a:outerShdw blurRad="38100" dist="20000" dir="5400000" rotWithShape="0">
              <a:srgbClr val="000000">
                <a:alpha val="38000"/>
              </a:srgbClr>
            </a:outerShdw>
          </a:effectLst>
        </p:spPr>
        <p:txBody>
          <a:bodyPr lIns="45719" rIns="45719"/>
          <a:lstStyle/>
          <a:p>
            <a:endParaRPr/>
          </a:p>
        </p:txBody>
      </p:sp>
      <p:sp>
        <p:nvSpPr>
          <p:cNvPr id="560" name="TextBox 32"/>
          <p:cNvSpPr txBox="1"/>
          <p:nvPr/>
        </p:nvSpPr>
        <p:spPr>
          <a:xfrm>
            <a:off x="401638" y="6060392"/>
            <a:ext cx="4419600" cy="619855"/>
          </a:xfrm>
          <a:prstGeom prst="rect">
            <a:avLst/>
          </a:prstGeom>
          <a:gradFill>
            <a:gsLst>
              <a:gs pos="0">
                <a:srgbClr val="FFFFA1"/>
              </a:gs>
              <a:gs pos="50000">
                <a:srgbClr val="FFFFC5"/>
              </a:gs>
              <a:gs pos="100000">
                <a:srgbClr val="FFFFE2"/>
              </a:gs>
            </a:gsLst>
            <a:lin ang="27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Arial"/>
                <a:ea typeface="Arial"/>
                <a:cs typeface="Arial"/>
                <a:sym typeface="Arial"/>
              </a:defRPr>
            </a:lvl1pPr>
          </a:lstStyle>
          <a:p>
            <a:r>
              <a:rPr dirty="0"/>
              <a:t>Students are not restricted from applying to other institutions and have until May 1 to consider their options and confirm enrollment.</a:t>
            </a:r>
          </a:p>
        </p:txBody>
      </p:sp>
      <p:sp>
        <p:nvSpPr>
          <p:cNvPr id="561" name="TextBox 33"/>
          <p:cNvSpPr txBox="1"/>
          <p:nvPr/>
        </p:nvSpPr>
        <p:spPr>
          <a:xfrm>
            <a:off x="5029200" y="6096000"/>
            <a:ext cx="3733800" cy="903645"/>
          </a:xfrm>
          <a:prstGeom prst="rect">
            <a:avLst/>
          </a:prstGeom>
          <a:gradFill>
            <a:gsLst>
              <a:gs pos="0">
                <a:srgbClr val="FFFFA1"/>
              </a:gs>
              <a:gs pos="50000">
                <a:srgbClr val="FFFFC5"/>
              </a:gs>
              <a:gs pos="100000">
                <a:srgbClr val="FFFFE2"/>
              </a:gs>
            </a:gsLst>
            <a:lin ang="27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200">
                <a:latin typeface="Arial"/>
                <a:ea typeface="Arial"/>
                <a:cs typeface="Arial"/>
                <a:sym typeface="Arial"/>
              </a:defRPr>
            </a:pPr>
            <a:r>
              <a:t>Students are responsible for determining </a:t>
            </a:r>
            <a:endParaRPr sz="3200"/>
          </a:p>
          <a:p>
            <a:pPr algn="ctr">
              <a:defRPr sz="1200">
                <a:latin typeface="Arial"/>
                <a:ea typeface="Arial"/>
                <a:cs typeface="Arial"/>
                <a:sym typeface="Arial"/>
              </a:defRPr>
            </a:pPr>
            <a:r>
              <a:t>and following restrictions.</a:t>
            </a:r>
            <a:endParaRPr sz="3200"/>
          </a:p>
        </p:txBody>
      </p:sp>
      <p:sp>
        <p:nvSpPr>
          <p:cNvPr id="562" name="TextBox 29"/>
          <p:cNvSpPr txBox="1"/>
          <p:nvPr/>
        </p:nvSpPr>
        <p:spPr>
          <a:xfrm>
            <a:off x="3429000" y="1371600"/>
            <a:ext cx="1447800" cy="294640"/>
          </a:xfrm>
          <a:prstGeom prst="rect">
            <a:avLst/>
          </a:prstGeom>
          <a:gradFill>
            <a:gsLst>
              <a:gs pos="0">
                <a:srgbClr val="FFFFA1"/>
              </a:gs>
              <a:gs pos="50000">
                <a:srgbClr val="FFFFC5"/>
              </a:gs>
              <a:gs pos="100000">
                <a:srgbClr val="FFFFE2"/>
              </a:gs>
            </a:gsLst>
            <a:lin ang="27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300">
                <a:latin typeface="Century Gothic"/>
                <a:ea typeface="Century Gothic"/>
                <a:cs typeface="Century Gothic"/>
                <a:sym typeface="Century Gothic"/>
              </a:defRPr>
            </a:lvl1pPr>
          </a:lstStyle>
          <a:p>
            <a:r>
              <a:t>Early Action (EA)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 Box 55"/>
          <p:cNvSpPr txBox="1"/>
          <p:nvPr/>
        </p:nvSpPr>
        <p:spPr>
          <a:xfrm>
            <a:off x="457200" y="1694688"/>
            <a:ext cx="8382000" cy="47040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buSzPct val="100000"/>
              <a:buChar char="•"/>
              <a:defRPr sz="2800" b="0">
                <a:latin typeface="Century Gothic"/>
                <a:ea typeface="Century Gothic"/>
                <a:cs typeface="Century Gothic"/>
                <a:sym typeface="Century Gothic"/>
              </a:defRPr>
            </a:pPr>
            <a:r>
              <a:t> Keep copies of everything</a:t>
            </a:r>
            <a:endParaRPr sz="3200"/>
          </a:p>
          <a:p>
            <a:pPr>
              <a:spcBef>
                <a:spcPts val="1200"/>
              </a:spcBef>
              <a:buSzPct val="100000"/>
              <a:buChar char="•"/>
              <a:defRPr sz="2800" b="0">
                <a:latin typeface="Century Gothic"/>
                <a:ea typeface="Century Gothic"/>
                <a:cs typeface="Century Gothic"/>
                <a:sym typeface="Century Gothic"/>
              </a:defRPr>
            </a:pPr>
            <a:r>
              <a:t> Know deadlines for every school</a:t>
            </a:r>
          </a:p>
          <a:p>
            <a:pPr>
              <a:spcBef>
                <a:spcPts val="1200"/>
              </a:spcBef>
              <a:buSzPct val="100000"/>
              <a:buChar char="•"/>
              <a:defRPr sz="2800" b="0">
                <a:latin typeface="Century Gothic"/>
                <a:ea typeface="Century Gothic"/>
                <a:cs typeface="Century Gothic"/>
                <a:sym typeface="Century Gothic"/>
              </a:defRPr>
            </a:pPr>
            <a:r>
              <a:t> Open and READ all</a:t>
            </a:r>
            <a:endParaRPr sz="3200"/>
          </a:p>
          <a:p>
            <a:pPr>
              <a:spcBef>
                <a:spcPts val="1200"/>
              </a:spcBef>
              <a:defRPr sz="2800" b="0">
                <a:latin typeface="Century Gothic"/>
                <a:ea typeface="Century Gothic"/>
                <a:cs typeface="Century Gothic"/>
                <a:sym typeface="Century Gothic"/>
              </a:defRPr>
            </a:pPr>
            <a:r>
              <a:t> college mail</a:t>
            </a:r>
            <a:endParaRPr sz="3200"/>
          </a:p>
          <a:p>
            <a:pPr marL="457200" indent="-457200">
              <a:spcBef>
                <a:spcPts val="1200"/>
              </a:spcBef>
              <a:buSzPct val="100000"/>
              <a:buChar char="•"/>
              <a:defRPr sz="2800" b="0">
                <a:latin typeface="Century Gothic"/>
                <a:ea typeface="Century Gothic"/>
                <a:cs typeface="Century Gothic"/>
                <a:sym typeface="Century Gothic"/>
              </a:defRPr>
            </a:pPr>
            <a:r>
              <a:t>Use student’s contact</a:t>
            </a:r>
            <a:endParaRPr sz="3200"/>
          </a:p>
          <a:p>
            <a:pPr>
              <a:spcBef>
                <a:spcPts val="1200"/>
              </a:spcBef>
              <a:defRPr sz="2800" b="0">
                <a:latin typeface="Century Gothic"/>
                <a:ea typeface="Century Gothic"/>
                <a:cs typeface="Century Gothic"/>
                <a:sym typeface="Century Gothic"/>
              </a:defRPr>
            </a:pPr>
            <a:r>
              <a:t>information</a:t>
            </a:r>
            <a:endParaRPr sz="3200"/>
          </a:p>
          <a:p>
            <a:pPr marL="457200" indent="-457200">
              <a:spcBef>
                <a:spcPts val="1200"/>
              </a:spcBef>
              <a:buSzPct val="100000"/>
              <a:buChar char="•"/>
              <a:defRPr sz="2800" b="0">
                <a:latin typeface="Century Gothic"/>
                <a:ea typeface="Century Gothic"/>
                <a:cs typeface="Century Gothic"/>
                <a:sym typeface="Century Gothic"/>
              </a:defRPr>
            </a:pPr>
            <a:r>
              <a:t>Ask for help</a:t>
            </a:r>
          </a:p>
        </p:txBody>
      </p:sp>
      <p:sp>
        <p:nvSpPr>
          <p:cNvPr id="565" name="Rectangle 6"/>
          <p:cNvSpPr txBox="1"/>
          <p:nvPr/>
        </p:nvSpPr>
        <p:spPr>
          <a:xfrm>
            <a:off x="900112" y="452374"/>
            <a:ext cx="8229601"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Helpful Hints</a:t>
            </a:r>
          </a:p>
        </p:txBody>
      </p:sp>
      <p:sp>
        <p:nvSpPr>
          <p:cNvPr id="566" name="Line 5"/>
          <p:cNvSpPr/>
          <p:nvPr/>
        </p:nvSpPr>
        <p:spPr>
          <a:xfrm>
            <a:off x="2133600" y="1295400"/>
            <a:ext cx="6019800" cy="0"/>
          </a:xfrm>
          <a:prstGeom prst="line">
            <a:avLst/>
          </a:prstGeom>
          <a:ln w="28575">
            <a:solidFill>
              <a:srgbClr val="000000"/>
            </a:solidFill>
          </a:ln>
        </p:spPr>
        <p:txBody>
          <a:bodyPr lIns="45719" rIns="45719"/>
          <a:lstStyle/>
          <a:p>
            <a:endParaRPr/>
          </a:p>
        </p:txBody>
      </p:sp>
      <p:pic>
        <p:nvPicPr>
          <p:cNvPr id="567" name="Picture 1" descr="Picture 1"/>
          <p:cNvPicPr>
            <a:picLocks noChangeAspect="1"/>
          </p:cNvPicPr>
          <p:nvPr/>
        </p:nvPicPr>
        <p:blipFill>
          <a:blip r:embed="rId2">
            <a:extLst/>
          </a:blip>
          <a:stretch>
            <a:fillRect/>
          </a:stretch>
        </p:blipFill>
        <p:spPr>
          <a:xfrm>
            <a:off x="4810125" y="3542053"/>
            <a:ext cx="4105275" cy="2946401"/>
          </a:xfrm>
          <a:prstGeom prst="rect">
            <a:avLst/>
          </a:prstGeom>
          <a:ln w="12700">
            <a:miter lim="400000"/>
          </a:ln>
        </p:spPr>
      </p:pic>
      <p:sp>
        <p:nvSpPr>
          <p:cNvPr id="568" name="Text Box 4"/>
          <p:cNvSpPr txBox="1"/>
          <p:nvPr/>
        </p:nvSpPr>
        <p:spPr>
          <a:xfrm>
            <a:off x="381000" y="6400800"/>
            <a:ext cx="43434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4:  the application process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Text Box 4"/>
          <p:cNvSpPr txBox="1"/>
          <p:nvPr/>
        </p:nvSpPr>
        <p:spPr>
          <a:xfrm>
            <a:off x="1524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4:  the application process</a:t>
            </a:r>
          </a:p>
        </p:txBody>
      </p:sp>
      <p:sp>
        <p:nvSpPr>
          <p:cNvPr id="571"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572"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Where to Begin</a:t>
            </a:r>
          </a:p>
        </p:txBody>
      </p:sp>
      <p:sp>
        <p:nvSpPr>
          <p:cNvPr id="573" name="Rectangle 7"/>
          <p:cNvSpPr txBox="1"/>
          <p:nvPr/>
        </p:nvSpPr>
        <p:spPr>
          <a:xfrm>
            <a:off x="4159155" y="1518526"/>
            <a:ext cx="4953001" cy="5408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i="1" u="sng">
                <a:latin typeface="Century Gothic"/>
                <a:ea typeface="Century Gothic"/>
                <a:cs typeface="Century Gothic"/>
                <a:sym typeface="Century Gothic"/>
              </a:defRPr>
            </a:pPr>
            <a:r>
              <a:t>Senior Year</a:t>
            </a:r>
            <a:br/>
            <a:r>
              <a:rPr sz="1600" i="0" u="none"/>
              <a:t> August – October</a:t>
            </a:r>
            <a:br>
              <a:rPr sz="1600" i="0" u="none"/>
            </a:br>
            <a:r>
              <a:rPr sz="1600" i="0" u="none"/>
              <a:t>     </a:t>
            </a:r>
            <a:r>
              <a:rPr sz="1600" b="0" i="0" u="none">
                <a:latin typeface="Wingdings"/>
                <a:ea typeface="Wingdings"/>
                <a:cs typeface="Wingdings"/>
                <a:sym typeface="Wingdings"/>
              </a:rPr>
              <a:t>◻</a:t>
            </a:r>
            <a:r>
              <a:rPr sz="1600" b="0" i="0" u="none"/>
              <a:t>  Apply for admission</a:t>
            </a:r>
            <a:br>
              <a:rPr sz="1600" b="0" i="0" u="none"/>
            </a:br>
            <a:r>
              <a:rPr sz="1600" i="0" u="none"/>
              <a:t>     </a:t>
            </a:r>
            <a:r>
              <a:rPr sz="1600" b="0" i="0" u="none">
                <a:latin typeface="Wingdings"/>
                <a:ea typeface="Wingdings"/>
                <a:cs typeface="Wingdings"/>
                <a:sym typeface="Wingdings"/>
              </a:rPr>
              <a:t>◻</a:t>
            </a:r>
            <a:r>
              <a:rPr sz="1600" b="0" i="0" u="none"/>
              <a:t>  Visit top schools again</a:t>
            </a:r>
            <a:endParaRPr sz="3200"/>
          </a:p>
          <a:p>
            <a:pPr>
              <a:defRPr sz="1600">
                <a:latin typeface="Century Gothic"/>
                <a:ea typeface="Century Gothic"/>
                <a:cs typeface="Century Gothic"/>
                <a:sym typeface="Century Gothic"/>
              </a:defRPr>
            </a:pPr>
            <a:r>
              <a:t> September/October/December</a:t>
            </a:r>
            <a:br/>
            <a:r>
              <a:t>     </a:t>
            </a:r>
            <a:r>
              <a:rPr b="0">
                <a:latin typeface="Wingdings"/>
                <a:ea typeface="Wingdings"/>
                <a:cs typeface="Wingdings"/>
                <a:sym typeface="Wingdings"/>
              </a:rPr>
              <a:t>◻</a:t>
            </a:r>
            <a:r>
              <a:rPr b="0"/>
              <a:t>  Retake the ACT or SAT</a:t>
            </a:r>
            <a:endParaRPr sz="3200"/>
          </a:p>
          <a:p>
            <a:pPr>
              <a:spcBef>
                <a:spcPts val="300"/>
              </a:spcBef>
              <a:defRPr sz="1600">
                <a:latin typeface="Century Gothic"/>
                <a:ea typeface="Century Gothic"/>
                <a:cs typeface="Century Gothic"/>
                <a:sym typeface="Century Gothic"/>
              </a:defRPr>
            </a:pPr>
            <a:r>
              <a:t>October 1</a:t>
            </a:r>
            <a:br/>
            <a:r>
              <a:rPr b="0"/>
              <a:t>      </a:t>
            </a:r>
            <a:r>
              <a:rPr b="0">
                <a:latin typeface="Wingdings"/>
                <a:ea typeface="Wingdings"/>
                <a:cs typeface="Wingdings"/>
                <a:sym typeface="Wingdings"/>
              </a:rPr>
              <a:t>◻</a:t>
            </a:r>
            <a:r>
              <a:rPr b="0"/>
              <a:t>  FAFSA Available</a:t>
            </a:r>
            <a:endParaRPr sz="3200"/>
          </a:p>
          <a:p>
            <a:pPr>
              <a:spcBef>
                <a:spcPts val="300"/>
              </a:spcBef>
              <a:defRPr sz="1600">
                <a:latin typeface="Century Gothic"/>
                <a:ea typeface="Century Gothic"/>
                <a:cs typeface="Century Gothic"/>
                <a:sym typeface="Century Gothic"/>
              </a:defRPr>
            </a:pPr>
            <a:r>
              <a:t>After application</a:t>
            </a:r>
            <a:br/>
            <a:r>
              <a:rPr b="0"/>
              <a:t>      </a:t>
            </a:r>
            <a:r>
              <a:rPr b="0">
                <a:latin typeface="Wingdings"/>
                <a:ea typeface="Wingdings"/>
                <a:cs typeface="Wingdings"/>
                <a:sym typeface="Wingdings"/>
              </a:rPr>
              <a:t>◻</a:t>
            </a:r>
            <a:r>
              <a:rPr b="0"/>
              <a:t>  Look for campus housing info</a:t>
            </a:r>
            <a:br>
              <a:rPr b="0"/>
            </a:br>
            <a:r>
              <a:rPr b="0"/>
              <a:t>      </a:t>
            </a:r>
            <a:r>
              <a:rPr b="0">
                <a:latin typeface="Wingdings"/>
                <a:ea typeface="Wingdings"/>
                <a:cs typeface="Wingdings"/>
                <a:sym typeface="Wingdings"/>
              </a:rPr>
              <a:t>◻</a:t>
            </a:r>
            <a:r>
              <a:rPr b="0"/>
              <a:t>  Apply for scholarships</a:t>
            </a:r>
            <a:endParaRPr sz="3200"/>
          </a:p>
          <a:p>
            <a:pPr>
              <a:spcBef>
                <a:spcPts val="300"/>
              </a:spcBef>
              <a:defRPr sz="1600">
                <a:latin typeface="Century Gothic"/>
                <a:ea typeface="Century Gothic"/>
                <a:cs typeface="Century Gothic"/>
                <a:sym typeface="Century Gothic"/>
              </a:defRPr>
            </a:pPr>
            <a:r>
              <a:t>Feb 1 </a:t>
            </a:r>
            <a:r>
              <a:rPr b="0"/>
              <a:t>(varies for each school)</a:t>
            </a:r>
            <a:br>
              <a:rPr b="0"/>
            </a:br>
            <a:r>
              <a:rPr b="0"/>
              <a:t>      </a:t>
            </a:r>
            <a:r>
              <a:rPr b="0">
                <a:latin typeface="Wingdings"/>
                <a:ea typeface="Wingdings"/>
                <a:cs typeface="Wingdings"/>
                <a:sym typeface="Wingdings"/>
              </a:rPr>
              <a:t>◻</a:t>
            </a:r>
            <a:r>
              <a:rPr b="0"/>
              <a:t>  FAFSA Priority Deadline</a:t>
            </a:r>
            <a:endParaRPr sz="3200"/>
          </a:p>
          <a:p>
            <a:pPr>
              <a:spcBef>
                <a:spcPts val="300"/>
              </a:spcBef>
              <a:defRPr sz="1600">
                <a:latin typeface="Century Gothic"/>
                <a:ea typeface="Century Gothic"/>
                <a:cs typeface="Century Gothic"/>
                <a:sym typeface="Century Gothic"/>
              </a:defRPr>
            </a:pPr>
            <a:r>
              <a:t>April</a:t>
            </a:r>
            <a:br/>
            <a:r>
              <a:rPr b="0"/>
              <a:t>       </a:t>
            </a:r>
            <a:r>
              <a:rPr b="0">
                <a:latin typeface="Wingdings"/>
                <a:ea typeface="Wingdings"/>
                <a:cs typeface="Wingdings"/>
                <a:sym typeface="Wingdings"/>
              </a:rPr>
              <a:t>◻</a:t>
            </a:r>
            <a:r>
              <a:rPr b="0"/>
              <a:t>  Evaluate financial aid package</a:t>
            </a:r>
            <a:endParaRPr sz="3200"/>
          </a:p>
          <a:p>
            <a:pPr>
              <a:spcBef>
                <a:spcPts val="300"/>
              </a:spcBef>
              <a:defRPr sz="1600">
                <a:latin typeface="Century Gothic"/>
                <a:ea typeface="Century Gothic"/>
                <a:cs typeface="Century Gothic"/>
                <a:sym typeface="Century Gothic"/>
              </a:defRPr>
            </a:pPr>
            <a:r>
              <a:t>May 1</a:t>
            </a:r>
            <a:br/>
            <a:r>
              <a:rPr b="0"/>
              <a:t>      </a:t>
            </a:r>
            <a:r>
              <a:rPr b="0">
                <a:latin typeface="Wingdings"/>
                <a:ea typeface="Wingdings"/>
                <a:cs typeface="Wingdings"/>
                <a:sym typeface="Wingdings"/>
              </a:rPr>
              <a:t>◻</a:t>
            </a:r>
            <a:r>
              <a:rPr b="0"/>
              <a:t>  Submit enrollment fee</a:t>
            </a:r>
            <a:endParaRPr sz="3200"/>
          </a:p>
        </p:txBody>
      </p:sp>
      <p:sp>
        <p:nvSpPr>
          <p:cNvPr id="574" name="Rectangle 7"/>
          <p:cNvSpPr txBox="1"/>
          <p:nvPr/>
        </p:nvSpPr>
        <p:spPr>
          <a:xfrm>
            <a:off x="685800" y="1559364"/>
            <a:ext cx="2895600" cy="2801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i="1" u="sng">
                <a:latin typeface="Century Gothic"/>
                <a:ea typeface="Century Gothic"/>
                <a:cs typeface="Century Gothic"/>
                <a:sym typeface="Century Gothic"/>
              </a:defRPr>
            </a:pPr>
            <a:r>
              <a:t>Junior Year</a:t>
            </a:r>
            <a:br/>
            <a:r>
              <a:rPr sz="1600" b="0" i="0" u="none"/>
              <a:t>  </a:t>
            </a:r>
            <a:r>
              <a:rPr sz="1600" i="0" u="none"/>
              <a:t>Winter/Spring</a:t>
            </a:r>
            <a:br>
              <a:rPr sz="1600" i="0" u="none"/>
            </a:br>
            <a:r>
              <a:rPr sz="1600" b="0" i="0" u="none"/>
              <a:t>     </a:t>
            </a:r>
            <a:r>
              <a:rPr sz="1600" b="0" i="0" u="none">
                <a:latin typeface="Wingdings"/>
                <a:ea typeface="Wingdings"/>
                <a:cs typeface="Wingdings"/>
                <a:sym typeface="Wingdings"/>
              </a:rPr>
              <a:t>☑</a:t>
            </a:r>
            <a:r>
              <a:rPr sz="1600" b="0" i="0" u="none"/>
              <a:t>  Research the college </a:t>
            </a:r>
            <a:endParaRPr sz="3200"/>
          </a:p>
          <a:p>
            <a:pPr>
              <a:defRPr sz="1600" b="0">
                <a:latin typeface="Century Gothic"/>
                <a:ea typeface="Century Gothic"/>
                <a:cs typeface="Century Gothic"/>
                <a:sym typeface="Century Gothic"/>
              </a:defRPr>
            </a:pPr>
            <a:r>
              <a:t>          planning process</a:t>
            </a:r>
            <a:endParaRPr sz="3200"/>
          </a:p>
          <a:p>
            <a:pPr>
              <a:defRPr sz="1600">
                <a:latin typeface="Century Gothic"/>
                <a:ea typeface="Century Gothic"/>
                <a:cs typeface="Century Gothic"/>
                <a:sym typeface="Century Gothic"/>
              </a:defRPr>
            </a:pPr>
            <a:r>
              <a:t>  April/June/July</a:t>
            </a:r>
            <a:br/>
            <a:r>
              <a:rPr b="0"/>
              <a:t>     </a:t>
            </a:r>
            <a:r>
              <a:rPr b="0">
                <a:latin typeface="Wingdings"/>
                <a:ea typeface="Wingdings"/>
                <a:cs typeface="Wingdings"/>
                <a:sym typeface="Wingdings"/>
              </a:rPr>
              <a:t>◻</a:t>
            </a:r>
            <a:r>
              <a:rPr b="0"/>
              <a:t>  Take the ACT or SAT</a:t>
            </a:r>
            <a:endParaRPr sz="3200"/>
          </a:p>
          <a:p>
            <a:pPr>
              <a:defRPr sz="1600">
                <a:latin typeface="Century Gothic"/>
                <a:ea typeface="Century Gothic"/>
                <a:cs typeface="Century Gothic"/>
                <a:sym typeface="Century Gothic"/>
              </a:defRPr>
            </a:pPr>
            <a:r>
              <a:t>  Spring/Summer</a:t>
            </a:r>
            <a:br/>
            <a:r>
              <a:t>     </a:t>
            </a:r>
            <a:r>
              <a:rPr b="0">
                <a:latin typeface="Wingdings"/>
                <a:ea typeface="Wingdings"/>
                <a:cs typeface="Wingdings"/>
                <a:sym typeface="Wingdings"/>
              </a:rPr>
              <a:t>◻</a:t>
            </a:r>
            <a:r>
              <a:rPr b="0"/>
              <a:t>  Visit college campuses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22" name="Group 4"/>
          <p:cNvGrpSpPr/>
          <p:nvPr/>
        </p:nvGrpSpPr>
        <p:grpSpPr>
          <a:xfrm>
            <a:off x="0" y="0"/>
            <a:ext cx="9296400" cy="6858000"/>
            <a:chOff x="0" y="0"/>
            <a:chExt cx="9296400" cy="6858000"/>
          </a:xfrm>
        </p:grpSpPr>
        <p:pic>
          <p:nvPicPr>
            <p:cNvPr id="576"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577"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578"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579"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580"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581"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582"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583"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584"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585"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586"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587"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588"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589"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590"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591"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592"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593"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594"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595"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596"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597"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598"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599"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600"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601"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602"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603"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604"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605"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606"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607"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608"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609"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610"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611"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612"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613"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614"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615"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616"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617"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618"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619"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620"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621"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623" name="Picture 51" descr="Picture 51"/>
          <p:cNvPicPr>
            <a:picLocks noChangeAspect="1"/>
          </p:cNvPicPr>
          <p:nvPr/>
        </p:nvPicPr>
        <p:blipFill>
          <a:blip r:embed="rId3">
            <a:extLst/>
          </a:blip>
          <a:stretch>
            <a:fillRect/>
          </a:stretch>
        </p:blipFill>
        <p:spPr>
          <a:xfrm>
            <a:off x="222250" y="9525"/>
            <a:ext cx="9074150" cy="6870700"/>
          </a:xfrm>
          <a:prstGeom prst="rect">
            <a:avLst/>
          </a:prstGeom>
          <a:ln w="12700">
            <a:miter lim="400000"/>
          </a:ln>
        </p:spPr>
      </p:pic>
      <p:sp>
        <p:nvSpPr>
          <p:cNvPr id="624" name="Rectangle 52"/>
          <p:cNvSpPr/>
          <p:nvPr/>
        </p:nvSpPr>
        <p:spPr>
          <a:xfrm>
            <a:off x="2286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625" name="Rectangle 53"/>
          <p:cNvSpPr txBox="1">
            <a:spLocks noGrp="1"/>
          </p:cNvSpPr>
          <p:nvPr>
            <p:ph type="title"/>
          </p:nvPr>
        </p:nvSpPr>
        <p:spPr>
          <a:xfrm>
            <a:off x="990600" y="457200"/>
            <a:ext cx="8229600" cy="1143000"/>
          </a:xfrm>
          <a:prstGeom prst="rect">
            <a:avLst/>
          </a:prstGeom>
        </p:spPr>
        <p:txBody>
          <a:bodyPr/>
          <a:lstStyle>
            <a:lvl1pPr>
              <a:defRPr b="1">
                <a:latin typeface="Century Gothic"/>
                <a:ea typeface="Century Gothic"/>
                <a:cs typeface="Century Gothic"/>
                <a:sym typeface="Century Gothic"/>
              </a:defRPr>
            </a:lvl1pPr>
          </a:lstStyle>
          <a:p>
            <a:r>
              <a:t>Lesson 5</a:t>
            </a:r>
          </a:p>
        </p:txBody>
      </p:sp>
      <p:sp>
        <p:nvSpPr>
          <p:cNvPr id="626" name="Text Box 55"/>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
        <p:nvSpPr>
          <p:cNvPr id="627" name="Rectangle 56"/>
          <p:cNvSpPr txBox="1"/>
          <p:nvPr/>
        </p:nvSpPr>
        <p:spPr>
          <a:xfrm>
            <a:off x="2971800" y="4114800"/>
            <a:ext cx="6172200" cy="2131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609600" indent="-609600">
              <a:lnSpc>
                <a:spcPct val="120000"/>
              </a:lnSpc>
              <a:spcBef>
                <a:spcPts val="1400"/>
              </a:spcBef>
              <a:defRPr sz="6000" b="0">
                <a:latin typeface="Century Gothic"/>
                <a:ea typeface="Century Gothic"/>
                <a:cs typeface="Century Gothic"/>
                <a:sym typeface="Century Gothic"/>
              </a:defRPr>
            </a:lvl1pPr>
          </a:lstStyle>
          <a:p>
            <a:r>
              <a:t>Financing Your Education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9" name="Text Box 4"/>
          <p:cNvSpPr txBox="1"/>
          <p:nvPr/>
        </p:nvSpPr>
        <p:spPr>
          <a:xfrm>
            <a:off x="381000" y="6400800"/>
            <a:ext cx="4419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630"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631" name="Rectangle 6"/>
          <p:cNvSpPr txBox="1"/>
          <p:nvPr/>
        </p:nvSpPr>
        <p:spPr>
          <a:xfrm>
            <a:off x="381000" y="519429"/>
            <a:ext cx="8610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Something to Consider</a:t>
            </a:r>
          </a:p>
        </p:txBody>
      </p:sp>
      <p:sp>
        <p:nvSpPr>
          <p:cNvPr id="632" name="Rectangle 7"/>
          <p:cNvSpPr txBox="1"/>
          <p:nvPr/>
        </p:nvSpPr>
        <p:spPr>
          <a:xfrm>
            <a:off x="838200" y="1981200"/>
            <a:ext cx="7848600" cy="3837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800">
                <a:solidFill>
                  <a:srgbClr val="A50021"/>
                </a:solidFill>
                <a:latin typeface="Century Gothic"/>
                <a:ea typeface="Century Gothic"/>
                <a:cs typeface="Century Gothic"/>
                <a:sym typeface="Century Gothic"/>
              </a:defRPr>
            </a:lvl1pPr>
          </a:lstStyle>
          <a:p>
            <a:r>
              <a:t>College costs should be one factor among many that you consider when making your college decision.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6" name="Text Box 4"/>
          <p:cNvSpPr txBox="1"/>
          <p:nvPr/>
        </p:nvSpPr>
        <p:spPr>
          <a:xfrm>
            <a:off x="381000" y="6400800"/>
            <a:ext cx="4648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63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638" name="Rectangle 6"/>
          <p:cNvSpPr txBox="1"/>
          <p:nvPr/>
        </p:nvSpPr>
        <p:spPr>
          <a:xfrm>
            <a:off x="914400" y="448944"/>
            <a:ext cx="8229600" cy="1311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nSpc>
                <a:spcPct val="90000"/>
              </a:lnSpc>
              <a:defRPr sz="6000">
                <a:solidFill>
                  <a:srgbClr val="CC9900"/>
                </a:solidFill>
                <a:latin typeface="Century Gothic"/>
                <a:ea typeface="Century Gothic"/>
                <a:cs typeface="Century Gothic"/>
                <a:sym typeface="Century Gothic"/>
              </a:defRPr>
            </a:pPr>
            <a:r>
              <a:t>Financing</a:t>
            </a:r>
            <a:r>
              <a:rPr b="0">
                <a:latin typeface="Viner Hand ITC"/>
                <a:ea typeface="Viner Hand ITC"/>
                <a:cs typeface="Viner Hand ITC"/>
                <a:sym typeface="Viner Hand ITC"/>
              </a:rPr>
              <a:t> </a:t>
            </a:r>
            <a:r>
              <a:t>College</a:t>
            </a:r>
          </a:p>
        </p:txBody>
      </p:sp>
      <p:sp>
        <p:nvSpPr>
          <p:cNvPr id="639" name="Text Box 6"/>
          <p:cNvSpPr txBox="1"/>
          <p:nvPr/>
        </p:nvSpPr>
        <p:spPr>
          <a:xfrm>
            <a:off x="1371600" y="1905000"/>
            <a:ext cx="6934200" cy="3843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600"/>
              </a:spcBef>
              <a:defRPr sz="2800">
                <a:latin typeface="Century Gothic"/>
                <a:ea typeface="Century Gothic"/>
                <a:cs typeface="Century Gothic"/>
                <a:sym typeface="Century Gothic"/>
              </a:defRPr>
            </a:pPr>
            <a:r>
              <a:t>“Can I afford college?”</a:t>
            </a:r>
            <a:endParaRPr sz="3200"/>
          </a:p>
          <a:p>
            <a:pPr>
              <a:spcBef>
                <a:spcPts val="1600"/>
              </a:spcBef>
              <a:defRPr sz="2800">
                <a:latin typeface="Century Gothic"/>
                <a:ea typeface="Century Gothic"/>
                <a:cs typeface="Century Gothic"/>
                <a:sym typeface="Century Gothic"/>
              </a:defRPr>
            </a:pPr>
            <a:r>
              <a:t>     “How much will it cost?”</a:t>
            </a:r>
            <a:endParaRPr sz="3200"/>
          </a:p>
          <a:p>
            <a:pPr>
              <a:spcBef>
                <a:spcPts val="1600"/>
              </a:spcBef>
              <a:defRPr sz="2800">
                <a:latin typeface="Century Gothic"/>
                <a:ea typeface="Century Gothic"/>
                <a:cs typeface="Century Gothic"/>
                <a:sym typeface="Century Gothic"/>
              </a:defRPr>
            </a:pPr>
            <a:r>
              <a:t>	“What is financial aid?”</a:t>
            </a:r>
            <a:endParaRPr sz="3200"/>
          </a:p>
          <a:p>
            <a:pPr>
              <a:spcBef>
                <a:spcPts val="1600"/>
              </a:spcBef>
              <a:defRPr sz="2800">
                <a:latin typeface="Century Gothic"/>
                <a:ea typeface="Century Gothic"/>
                <a:cs typeface="Century Gothic"/>
                <a:sym typeface="Century Gothic"/>
              </a:defRPr>
            </a:pPr>
            <a:r>
              <a:t>	     “What is the FAFSA?”</a:t>
            </a:r>
            <a:endParaRPr sz="3200"/>
          </a:p>
          <a:p>
            <a:pPr>
              <a:spcBef>
                <a:spcPts val="1600"/>
              </a:spcBef>
              <a:defRPr sz="2800">
                <a:latin typeface="Century Gothic"/>
                <a:ea typeface="Century Gothic"/>
                <a:cs typeface="Century Gothic"/>
                <a:sym typeface="Century Gothic"/>
              </a:defRPr>
            </a:pPr>
            <a:r>
              <a:t>		 “Where can I get help?”</a:t>
            </a:r>
            <a:endParaRPr sz="320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1" name="Title 1"/>
          <p:cNvSpPr txBox="1">
            <a:spLocks noGrp="1"/>
          </p:cNvSpPr>
          <p:nvPr>
            <p:ph type="title"/>
          </p:nvPr>
        </p:nvSpPr>
        <p:spPr>
          <a:xfrm>
            <a:off x="685800" y="381000"/>
            <a:ext cx="7315200" cy="925513"/>
          </a:xfrm>
          <a:prstGeom prst="rect">
            <a:avLst/>
          </a:prstGeom>
        </p:spPr>
        <p:txBody>
          <a:bodyPr/>
          <a:lstStyle>
            <a:lvl1pPr defTabSz="822959">
              <a:lnSpc>
                <a:spcPct val="90000"/>
              </a:lnSpc>
              <a:defRPr sz="5400" b="1">
                <a:solidFill>
                  <a:srgbClr val="CC9900"/>
                </a:solidFill>
                <a:latin typeface="Century Gothic"/>
                <a:ea typeface="Century Gothic"/>
                <a:cs typeface="Century Gothic"/>
                <a:sym typeface="Century Gothic"/>
              </a:defRPr>
            </a:lvl1pPr>
          </a:lstStyle>
          <a:p>
            <a:r>
              <a:t>Main Topics</a:t>
            </a:r>
          </a:p>
        </p:txBody>
      </p:sp>
      <p:grpSp>
        <p:nvGrpSpPr>
          <p:cNvPr id="651" name="Content Placeholder 5"/>
          <p:cNvGrpSpPr/>
          <p:nvPr/>
        </p:nvGrpSpPr>
        <p:grpSpPr>
          <a:xfrm>
            <a:off x="762000" y="1524000"/>
            <a:ext cx="7315200" cy="4419600"/>
            <a:chOff x="0" y="0"/>
            <a:chExt cx="7315200" cy="4419599"/>
          </a:xfrm>
        </p:grpSpPr>
        <p:sp>
          <p:nvSpPr>
            <p:cNvPr id="642" name="Rounded Rectangle"/>
            <p:cNvSpPr/>
            <p:nvPr/>
          </p:nvSpPr>
          <p:spPr>
            <a:xfrm>
              <a:off x="0" y="0"/>
              <a:ext cx="7315200" cy="1375665"/>
            </a:xfrm>
            <a:prstGeom prst="roundRect">
              <a:avLst>
                <a:gd name="adj" fmla="val 7500"/>
              </a:avLst>
            </a:prstGeom>
            <a:solidFill>
              <a:srgbClr val="000000"/>
            </a:solidFill>
            <a:ln w="25400" cap="flat">
              <a:solidFill>
                <a:srgbClr val="808080"/>
              </a:solidFill>
              <a:prstDash val="solid"/>
              <a:round/>
            </a:ln>
            <a:effectLst/>
          </p:spPr>
          <p:txBody>
            <a:bodyPr wrap="square" lIns="45719" tIns="45719" rIns="45719" bIns="45719" numCol="1" anchor="ctr">
              <a:noAutofit/>
            </a:bodyPr>
            <a:lstStyle/>
            <a:p>
              <a:endParaRPr/>
            </a:p>
          </p:txBody>
        </p:sp>
        <p:sp>
          <p:nvSpPr>
            <p:cNvPr id="643" name="Rounded Rectangle"/>
            <p:cNvSpPr/>
            <p:nvPr/>
          </p:nvSpPr>
          <p:spPr>
            <a:xfrm>
              <a:off x="68783" y="68783"/>
              <a:ext cx="1374289" cy="1238098"/>
            </a:xfrm>
            <a:prstGeom prst="roundRect">
              <a:avLst>
                <a:gd name="adj" fmla="val 7500"/>
              </a:avLst>
            </a:prstGeom>
            <a:blipFill rotWithShape="1">
              <a:blip r:embed="rId2"/>
              <a:srcRect/>
              <a:stretch>
                <a:fillRect/>
              </a:stretch>
            </a:blipFill>
            <a:ln w="25400" cap="flat">
              <a:solidFill>
                <a:srgbClr val="808080"/>
              </a:solidFill>
              <a:prstDash val="solid"/>
              <a:round/>
            </a:ln>
            <a:effectLst/>
          </p:spPr>
          <p:txBody>
            <a:bodyPr wrap="square" lIns="45719" tIns="45719" rIns="45719" bIns="45719" numCol="1" anchor="ctr">
              <a:noAutofit/>
            </a:bodyPr>
            <a:lstStyle/>
            <a:p>
              <a:endParaRPr/>
            </a:p>
          </p:txBody>
        </p:sp>
        <p:sp>
          <p:nvSpPr>
            <p:cNvPr id="644" name="Costs…"/>
            <p:cNvSpPr txBox="1"/>
            <p:nvPr/>
          </p:nvSpPr>
          <p:spPr>
            <a:xfrm>
              <a:off x="1443071" y="0"/>
              <a:ext cx="5872129" cy="1463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2166" b="0">
                  <a:solidFill>
                    <a:schemeClr val="accent3">
                      <a:lumOff val="44000"/>
                    </a:schemeClr>
                  </a:solidFill>
                  <a:latin typeface="Century Gothic"/>
                  <a:ea typeface="Century Gothic"/>
                  <a:cs typeface="Century Gothic"/>
                  <a:sym typeface="Century Gothic"/>
                </a:defRPr>
              </a:pPr>
              <a:r>
                <a:t>Costs</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Fixed</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Indirect</a:t>
              </a:r>
            </a:p>
          </p:txBody>
        </p:sp>
        <p:sp>
          <p:nvSpPr>
            <p:cNvPr id="645" name="Rounded Rectangle"/>
            <p:cNvSpPr/>
            <p:nvPr/>
          </p:nvSpPr>
          <p:spPr>
            <a:xfrm>
              <a:off x="0" y="1521968"/>
              <a:ext cx="7315200" cy="1375664"/>
            </a:xfrm>
            <a:prstGeom prst="roundRect">
              <a:avLst>
                <a:gd name="adj" fmla="val 7500"/>
              </a:avLst>
            </a:prstGeom>
            <a:solidFill>
              <a:srgbClr val="000000"/>
            </a:solidFill>
            <a:ln w="25400" cap="flat">
              <a:solidFill>
                <a:srgbClr val="808080"/>
              </a:solidFill>
              <a:prstDash val="solid"/>
              <a:round/>
            </a:ln>
            <a:effectLst/>
          </p:spPr>
          <p:txBody>
            <a:bodyPr wrap="square" lIns="45719" tIns="45719" rIns="45719" bIns="45719" numCol="1" anchor="ctr">
              <a:noAutofit/>
            </a:bodyPr>
            <a:lstStyle/>
            <a:p>
              <a:endParaRPr/>
            </a:p>
          </p:txBody>
        </p:sp>
        <p:sp>
          <p:nvSpPr>
            <p:cNvPr id="646" name="Rounded Rectangle"/>
            <p:cNvSpPr/>
            <p:nvPr/>
          </p:nvSpPr>
          <p:spPr>
            <a:xfrm>
              <a:off x="68783" y="1590751"/>
              <a:ext cx="1374289" cy="1238098"/>
            </a:xfrm>
            <a:prstGeom prst="roundRect">
              <a:avLst>
                <a:gd name="adj" fmla="val 7500"/>
              </a:avLst>
            </a:prstGeom>
            <a:blipFill rotWithShape="1">
              <a:blip r:embed="rId2"/>
              <a:srcRect/>
              <a:stretch>
                <a:fillRect/>
              </a:stretch>
            </a:blipFill>
            <a:ln w="25400" cap="flat">
              <a:solidFill>
                <a:srgbClr val="808080"/>
              </a:solidFill>
              <a:prstDash val="solid"/>
              <a:round/>
            </a:ln>
            <a:effectLst/>
          </p:spPr>
          <p:txBody>
            <a:bodyPr wrap="square" lIns="45719" tIns="45719" rIns="45719" bIns="45719" numCol="1" anchor="ctr">
              <a:noAutofit/>
            </a:bodyPr>
            <a:lstStyle/>
            <a:p>
              <a:endParaRPr/>
            </a:p>
          </p:txBody>
        </p:sp>
        <p:sp>
          <p:nvSpPr>
            <p:cNvPr id="647" name="Scholarships…"/>
            <p:cNvSpPr txBox="1"/>
            <p:nvPr/>
          </p:nvSpPr>
          <p:spPr>
            <a:xfrm>
              <a:off x="1443071" y="1521968"/>
              <a:ext cx="5872129" cy="1120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2166" b="0">
                  <a:solidFill>
                    <a:schemeClr val="accent3">
                      <a:lumOff val="44000"/>
                    </a:schemeClr>
                  </a:solidFill>
                  <a:latin typeface="Century Gothic"/>
                  <a:ea typeface="Century Gothic"/>
                  <a:cs typeface="Century Gothic"/>
                  <a:sym typeface="Century Gothic"/>
                </a:defRPr>
              </a:pPr>
              <a:r>
                <a:t>Scholarships</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Automatic vs Departmental</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Private sources</a:t>
              </a:r>
            </a:p>
          </p:txBody>
        </p:sp>
        <p:sp>
          <p:nvSpPr>
            <p:cNvPr id="648" name="Rounded Rectangle"/>
            <p:cNvSpPr/>
            <p:nvPr/>
          </p:nvSpPr>
          <p:spPr>
            <a:xfrm>
              <a:off x="0" y="3043935"/>
              <a:ext cx="7315200" cy="1375665"/>
            </a:xfrm>
            <a:prstGeom prst="roundRect">
              <a:avLst>
                <a:gd name="adj" fmla="val 7500"/>
              </a:avLst>
            </a:prstGeom>
            <a:solidFill>
              <a:srgbClr val="000000"/>
            </a:solidFill>
            <a:ln w="25400" cap="flat">
              <a:solidFill>
                <a:srgbClr val="808080"/>
              </a:solidFill>
              <a:prstDash val="solid"/>
              <a:round/>
            </a:ln>
            <a:effectLst/>
          </p:spPr>
          <p:txBody>
            <a:bodyPr wrap="square" lIns="45719" tIns="45719" rIns="45719" bIns="45719" numCol="1" anchor="ctr">
              <a:noAutofit/>
            </a:bodyPr>
            <a:lstStyle/>
            <a:p>
              <a:endParaRPr/>
            </a:p>
          </p:txBody>
        </p:sp>
        <p:sp>
          <p:nvSpPr>
            <p:cNvPr id="649" name="Rounded Rectangle"/>
            <p:cNvSpPr/>
            <p:nvPr/>
          </p:nvSpPr>
          <p:spPr>
            <a:xfrm>
              <a:off x="68783" y="3112719"/>
              <a:ext cx="1374289" cy="1238098"/>
            </a:xfrm>
            <a:prstGeom prst="roundRect">
              <a:avLst>
                <a:gd name="adj" fmla="val 7500"/>
              </a:avLst>
            </a:prstGeom>
            <a:blipFill rotWithShape="1">
              <a:blip r:embed="rId2"/>
              <a:srcRect/>
              <a:stretch>
                <a:fillRect/>
              </a:stretch>
            </a:blipFill>
            <a:ln w="25400" cap="flat">
              <a:solidFill>
                <a:srgbClr val="808080"/>
              </a:solidFill>
              <a:prstDash val="solid"/>
              <a:round/>
            </a:ln>
            <a:effectLst/>
          </p:spPr>
          <p:txBody>
            <a:bodyPr wrap="square" lIns="45719" tIns="45719" rIns="45719" bIns="45719" numCol="1" anchor="ctr">
              <a:noAutofit/>
            </a:bodyPr>
            <a:lstStyle/>
            <a:p>
              <a:endParaRPr/>
            </a:p>
          </p:txBody>
        </p:sp>
        <p:sp>
          <p:nvSpPr>
            <p:cNvPr id="650" name="FAFSA…"/>
            <p:cNvSpPr txBox="1"/>
            <p:nvPr/>
          </p:nvSpPr>
          <p:spPr>
            <a:xfrm>
              <a:off x="1443071" y="3043935"/>
              <a:ext cx="5872129" cy="1120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2166" b="0">
                  <a:solidFill>
                    <a:schemeClr val="accent3">
                      <a:lumOff val="44000"/>
                    </a:schemeClr>
                  </a:solidFill>
                  <a:latin typeface="Century Gothic"/>
                  <a:ea typeface="Century Gothic"/>
                  <a:cs typeface="Century Gothic"/>
                  <a:sym typeface="Century Gothic"/>
                </a:defRPr>
              </a:pPr>
              <a:r>
                <a:t>FAFSA</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Grants, Loans &amp; Work Study</a:t>
              </a:r>
            </a:p>
            <a:p>
              <a:pPr marL="275132" indent="-275132">
                <a:buSzPct val="100000"/>
                <a:buChar char="•"/>
                <a:defRPr sz="2166" b="0">
                  <a:solidFill>
                    <a:schemeClr val="accent3">
                      <a:lumOff val="44000"/>
                    </a:schemeClr>
                  </a:solidFill>
                  <a:latin typeface="Century Gothic"/>
                  <a:ea typeface="Century Gothic"/>
                  <a:cs typeface="Century Gothic"/>
                  <a:sym typeface="Century Gothic"/>
                </a:defRPr>
              </a:pPr>
              <a:r>
                <a:t>Award Letter, Verification</a:t>
              </a:r>
            </a:p>
          </p:txBody>
        </p:sp>
      </p:grpSp>
      <p:sp>
        <p:nvSpPr>
          <p:cNvPr id="652" name="Line 5"/>
          <p:cNvSpPr/>
          <p:nvPr/>
        </p:nvSpPr>
        <p:spPr>
          <a:xfrm>
            <a:off x="990600" y="11430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4"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655"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656" name="Rectangle 54"/>
          <p:cNvSpPr txBox="1"/>
          <p:nvPr/>
        </p:nvSpPr>
        <p:spPr>
          <a:xfrm>
            <a:off x="685799" y="2895600"/>
            <a:ext cx="8073619"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4000">
                <a:latin typeface="Century Gothic"/>
                <a:ea typeface="Century Gothic"/>
                <a:cs typeface="Century Gothic"/>
                <a:sym typeface="Century Gothic"/>
              </a:defRPr>
            </a:lvl1pPr>
          </a:lstStyle>
          <a:p>
            <a:r>
              <a:rPr dirty="0"/>
              <a:t>$0	        $</a:t>
            </a:r>
            <a:r>
              <a:rPr dirty="0" smtClean="0"/>
              <a:t>22,</a:t>
            </a:r>
            <a:r>
              <a:rPr lang="en-US" dirty="0" smtClean="0"/>
              <a:t>602</a:t>
            </a:r>
            <a:r>
              <a:rPr dirty="0" smtClean="0"/>
              <a:t>          </a:t>
            </a:r>
            <a:r>
              <a:rPr dirty="0"/>
              <a:t>$60,000+</a:t>
            </a:r>
          </a:p>
        </p:txBody>
      </p:sp>
      <p:sp>
        <p:nvSpPr>
          <p:cNvPr id="657" name="Line 55"/>
          <p:cNvSpPr/>
          <p:nvPr/>
        </p:nvSpPr>
        <p:spPr>
          <a:xfrm>
            <a:off x="838200" y="3962400"/>
            <a:ext cx="7696200" cy="0"/>
          </a:xfrm>
          <a:prstGeom prst="line">
            <a:avLst/>
          </a:prstGeom>
          <a:ln w="25400">
            <a:solidFill>
              <a:srgbClr val="D68F00"/>
            </a:solidFill>
          </a:ln>
          <a:effectLst>
            <a:outerShdw blurRad="38100" dist="20000" dir="5400000" rotWithShape="0">
              <a:srgbClr val="000000">
                <a:alpha val="38000"/>
              </a:srgbClr>
            </a:outerShdw>
          </a:effectLst>
        </p:spPr>
        <p:txBody>
          <a:bodyPr lIns="45719" rIns="45719"/>
          <a:lstStyle/>
          <a:p>
            <a:endParaRPr/>
          </a:p>
        </p:txBody>
      </p:sp>
      <p:sp>
        <p:nvSpPr>
          <p:cNvPr id="658" name="Line 56"/>
          <p:cNvSpPr/>
          <p:nvPr/>
        </p:nvSpPr>
        <p:spPr>
          <a:xfrm flipH="1">
            <a:off x="857249" y="3657600"/>
            <a:ext cx="1" cy="685800"/>
          </a:xfrm>
          <a:prstGeom prst="line">
            <a:avLst/>
          </a:prstGeom>
          <a:ln w="25400">
            <a:solidFill>
              <a:srgbClr val="D68F00"/>
            </a:solidFill>
          </a:ln>
          <a:effectLst>
            <a:outerShdw blurRad="38100" dist="20000" dir="5400000" rotWithShape="0">
              <a:srgbClr val="000000">
                <a:alpha val="38000"/>
              </a:srgbClr>
            </a:outerShdw>
          </a:effectLst>
        </p:spPr>
        <p:txBody>
          <a:bodyPr lIns="45719" rIns="45719"/>
          <a:lstStyle/>
          <a:p>
            <a:endParaRPr/>
          </a:p>
        </p:txBody>
      </p:sp>
      <p:sp>
        <p:nvSpPr>
          <p:cNvPr id="659" name="Line 57"/>
          <p:cNvSpPr/>
          <p:nvPr/>
        </p:nvSpPr>
        <p:spPr>
          <a:xfrm>
            <a:off x="7391400" y="3657600"/>
            <a:ext cx="0" cy="685800"/>
          </a:xfrm>
          <a:prstGeom prst="line">
            <a:avLst/>
          </a:prstGeom>
          <a:ln w="25400">
            <a:solidFill>
              <a:srgbClr val="D68F00"/>
            </a:solidFill>
          </a:ln>
          <a:effectLst>
            <a:outerShdw blurRad="38100" dist="20000" dir="5400000" rotWithShape="0">
              <a:srgbClr val="000000">
                <a:alpha val="38000"/>
              </a:srgbClr>
            </a:outerShdw>
          </a:effectLst>
        </p:spPr>
        <p:txBody>
          <a:bodyPr lIns="45719" rIns="45719"/>
          <a:lstStyle/>
          <a:p>
            <a:endParaRPr/>
          </a:p>
        </p:txBody>
      </p:sp>
      <p:sp>
        <p:nvSpPr>
          <p:cNvPr id="660" name="Line 58"/>
          <p:cNvSpPr/>
          <p:nvPr/>
        </p:nvSpPr>
        <p:spPr>
          <a:xfrm>
            <a:off x="3962400" y="3657600"/>
            <a:ext cx="0" cy="685800"/>
          </a:xfrm>
          <a:prstGeom prst="line">
            <a:avLst/>
          </a:prstGeom>
          <a:ln w="25400">
            <a:solidFill>
              <a:srgbClr val="D68F00"/>
            </a:solidFill>
          </a:ln>
          <a:effectLst>
            <a:outerShdw blurRad="38100" dist="20000" dir="5400000" rotWithShape="0">
              <a:srgbClr val="000000">
                <a:alpha val="38000"/>
              </a:srgbClr>
            </a:outerShdw>
          </a:effectLst>
        </p:spPr>
        <p:txBody>
          <a:bodyPr lIns="45719" rIns="45719"/>
          <a:lstStyle/>
          <a:p>
            <a:endParaRPr/>
          </a:p>
        </p:txBody>
      </p:sp>
      <p:pic>
        <p:nvPicPr>
          <p:cNvPr id="661" name="Picture 15" descr="Picture 15"/>
          <p:cNvPicPr>
            <a:picLocks noChangeAspect="1"/>
          </p:cNvPicPr>
          <p:nvPr/>
        </p:nvPicPr>
        <p:blipFill>
          <a:blip r:embed="rId3">
            <a:extLst/>
          </a:blip>
          <a:stretch>
            <a:fillRect/>
          </a:stretch>
        </p:blipFill>
        <p:spPr>
          <a:xfrm>
            <a:off x="3293505" y="4419600"/>
            <a:ext cx="1354695" cy="1066800"/>
          </a:xfrm>
          <a:prstGeom prst="rect">
            <a:avLst/>
          </a:prstGeom>
          <a:ln w="12700">
            <a:miter lim="400000"/>
          </a:ln>
        </p:spPr>
      </p:pic>
      <p:sp>
        <p:nvSpPr>
          <p:cNvPr id="662" name="Rectangle 6"/>
          <p:cNvSpPr txBox="1"/>
          <p:nvPr/>
        </p:nvSpPr>
        <p:spPr>
          <a:xfrm>
            <a:off x="529816" y="519429"/>
            <a:ext cx="8229601"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Annual College Costs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6"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667"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Compare Costs</a:t>
            </a:r>
          </a:p>
        </p:txBody>
      </p:sp>
      <p:graphicFrame>
        <p:nvGraphicFramePr>
          <p:cNvPr id="668" name="Group 1354"/>
          <p:cNvGraphicFramePr/>
          <p:nvPr>
            <p:extLst>
              <p:ext uri="{D42A27DB-BD31-4B8C-83A1-F6EECF244321}">
                <p14:modId xmlns:p14="http://schemas.microsoft.com/office/powerpoint/2010/main" val="852793460"/>
              </p:ext>
            </p:extLst>
          </p:nvPr>
        </p:nvGraphicFramePr>
        <p:xfrm>
          <a:off x="1485900" y="1580355"/>
          <a:ext cx="6172199" cy="4198937"/>
        </p:xfrm>
        <a:graphic>
          <a:graphicData uri="http://schemas.openxmlformats.org/drawingml/2006/table">
            <a:tbl>
              <a:tblPr>
                <a:tableStyleId>{4C3C2611-4C71-4FC5-86AE-919BDF0F9419}</a:tableStyleId>
              </a:tblPr>
              <a:tblGrid>
                <a:gridCol w="2189699">
                  <a:extLst>
                    <a:ext uri="{9D8B030D-6E8A-4147-A177-3AD203B41FA5}">
                      <a16:colId xmlns:a16="http://schemas.microsoft.com/office/drawing/2014/main" val="20000"/>
                    </a:ext>
                  </a:extLst>
                </a:gridCol>
                <a:gridCol w="1950612">
                  <a:extLst>
                    <a:ext uri="{9D8B030D-6E8A-4147-A177-3AD203B41FA5}">
                      <a16:colId xmlns:a16="http://schemas.microsoft.com/office/drawing/2014/main" val="20001"/>
                    </a:ext>
                  </a:extLst>
                </a:gridCol>
                <a:gridCol w="2031888">
                  <a:extLst>
                    <a:ext uri="{9D8B030D-6E8A-4147-A177-3AD203B41FA5}">
                      <a16:colId xmlns:a16="http://schemas.microsoft.com/office/drawing/2014/main" val="20002"/>
                    </a:ext>
                  </a:extLst>
                </a:gridCol>
              </a:tblGrid>
              <a:tr h="858662">
                <a:tc>
                  <a:txBody>
                    <a:bodyPr/>
                    <a:lstStyle/>
                    <a:p>
                      <a:pPr algn="ctr">
                        <a:defRPr sz="1800" b="0"/>
                      </a:pPr>
                      <a:r>
                        <a:rPr sz="2200" b="1">
                          <a:latin typeface="Century Gothic"/>
                          <a:ea typeface="Century Gothic"/>
                          <a:cs typeface="Century Gothic"/>
                          <a:sym typeface="Century Gothic"/>
                        </a:rPr>
                        <a:t>College Name</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a:defRPr sz="1800" b="0"/>
                      </a:pPr>
                      <a:r>
                        <a:rPr sz="2200" b="1">
                          <a:latin typeface="Century Gothic"/>
                          <a:ea typeface="Century Gothic"/>
                          <a:cs typeface="Century Gothic"/>
                          <a:sym typeface="Century Gothic"/>
                        </a:rPr>
                        <a:t> Resident</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200" b="1">
                          <a:latin typeface="Century Gothic"/>
                          <a:ea typeface="Century Gothic"/>
                          <a:cs typeface="Century Gothic"/>
                          <a:sym typeface="Century Gothic"/>
                        </a:rPr>
                        <a:t>Non-Resident</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685659">
                <a:tc>
                  <a:txBody>
                    <a:bodyPr/>
                    <a:lstStyle/>
                    <a:p>
                      <a:pPr algn="l">
                        <a:defRPr sz="1800" b="0"/>
                      </a:pPr>
                      <a:r>
                        <a:rPr b="1">
                          <a:latin typeface="Century Gothic"/>
                          <a:ea typeface="Century Gothic"/>
                          <a:cs typeface="Century Gothic"/>
                          <a:sym typeface="Century Gothic"/>
                        </a:rPr>
                        <a:t>    Tuition 
    and Fees</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smtClean="0">
                          <a:latin typeface="Century Gothic"/>
                          <a:ea typeface="Century Gothic"/>
                          <a:cs typeface="Century Gothic"/>
                          <a:sym typeface="Century Gothic"/>
                        </a:rPr>
                        <a:t>$</a:t>
                      </a:r>
                      <a:r>
                        <a:rPr lang="en-US" sz="2400" dirty="0" smtClean="0">
                          <a:latin typeface="Century Gothic"/>
                          <a:ea typeface="Century Gothic"/>
                          <a:cs typeface="Century Gothic"/>
                          <a:sym typeface="Century Gothic"/>
                        </a:rPr>
                        <a:t>12,094</a:t>
                      </a:r>
                      <a:endParaRPr sz="2400" dirty="0">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400" b="0">
                          <a:latin typeface="Century Gothic"/>
                          <a:ea typeface="Century Gothic"/>
                          <a:cs typeface="Century Gothic"/>
                          <a:sym typeface="Century Gothic"/>
                        </a:defRPr>
                      </a:pPr>
                      <a:r>
                        <a:rPr dirty="0"/>
                        <a:t> </a:t>
                      </a:r>
                      <a:r>
                        <a:rPr sz="2400" dirty="0"/>
                        <a:t>$</a:t>
                      </a:r>
                      <a:r>
                        <a:rPr sz="2400" dirty="0" smtClean="0"/>
                        <a:t>2</a:t>
                      </a:r>
                      <a:r>
                        <a:rPr lang="en-US" sz="2400" dirty="0" smtClean="0"/>
                        <a:t>8,774</a:t>
                      </a:r>
                      <a:endParaRPr sz="2400" dirty="0"/>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640061">
                <a:tc>
                  <a:txBody>
                    <a:bodyPr/>
                    <a:lstStyle/>
                    <a:p>
                      <a:pPr algn="l">
                        <a:defRPr sz="1800">
                          <a:latin typeface="Century Gothic"/>
                          <a:ea typeface="Century Gothic"/>
                          <a:cs typeface="Century Gothic"/>
                          <a:sym typeface="Century Gothic"/>
                        </a:defRPr>
                      </a:pPr>
                      <a:r>
                        <a:t>    Annual Room </a:t>
                      </a:r>
                    </a:p>
                    <a:p>
                      <a:pPr algn="l">
                        <a:defRPr sz="1800">
                          <a:latin typeface="Century Gothic"/>
                          <a:ea typeface="Century Gothic"/>
                          <a:cs typeface="Century Gothic"/>
                          <a:sym typeface="Century Gothic"/>
                        </a:defRPr>
                      </a:pPr>
                      <a:r>
                        <a:rPr b="0">
                          <a:latin typeface="Wingdings 2"/>
                          <a:ea typeface="Wingdings 2"/>
                          <a:cs typeface="Wingdings 2"/>
                          <a:sym typeface="Wingdings 2"/>
                        </a:rPr>
                        <a:t></a:t>
                      </a:r>
                      <a:r>
                        <a:t> and Board</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latin typeface="Century Gothic"/>
                          <a:ea typeface="Century Gothic"/>
                          <a:cs typeface="Century Gothic"/>
                          <a:sym typeface="Century Gothic"/>
                        </a:rPr>
                        <a:t>$</a:t>
                      </a:r>
                      <a:r>
                        <a:rPr sz="2400" dirty="0" smtClean="0">
                          <a:latin typeface="Century Gothic"/>
                          <a:ea typeface="Century Gothic"/>
                          <a:cs typeface="Century Gothic"/>
                          <a:sym typeface="Century Gothic"/>
                        </a:rPr>
                        <a:t>10,</a:t>
                      </a:r>
                      <a:r>
                        <a:rPr lang="en-US" sz="2400" dirty="0" smtClean="0">
                          <a:latin typeface="Century Gothic"/>
                          <a:ea typeface="Century Gothic"/>
                          <a:cs typeface="Century Gothic"/>
                          <a:sym typeface="Century Gothic"/>
                        </a:rPr>
                        <a:t>508</a:t>
                      </a:r>
                      <a:endParaRPr sz="2400" dirty="0">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400" b="0">
                          <a:latin typeface="Century Gothic"/>
                          <a:ea typeface="Century Gothic"/>
                          <a:cs typeface="Century Gothic"/>
                          <a:sym typeface="Century Gothic"/>
                        </a:defRPr>
                      </a:pPr>
                      <a:r>
                        <a:rPr dirty="0"/>
                        <a:t> </a:t>
                      </a:r>
                      <a:r>
                        <a:rPr sz="2400" dirty="0"/>
                        <a:t>$</a:t>
                      </a:r>
                      <a:r>
                        <a:rPr sz="2400" dirty="0" smtClean="0"/>
                        <a:t>10,</a:t>
                      </a:r>
                      <a:r>
                        <a:rPr lang="en-US" sz="2400" dirty="0" smtClean="0"/>
                        <a:t>508</a:t>
                      </a:r>
                      <a:endParaRPr sz="2400" dirty="0"/>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657089">
                <a:tc>
                  <a:txBody>
                    <a:bodyPr/>
                    <a:lstStyle/>
                    <a:p>
                      <a:pPr algn="l">
                        <a:defRPr sz="1800" b="0"/>
                      </a:pPr>
                      <a:r>
                        <a:rPr b="1">
                          <a:solidFill>
                            <a:srgbClr val="C00000"/>
                          </a:solidFill>
                          <a:latin typeface="Century Gothic"/>
                          <a:ea typeface="Century Gothic"/>
                          <a:cs typeface="Century Gothic"/>
                          <a:sym typeface="Century Gothic"/>
                        </a:rPr>
                        <a:t>    Total Fixed  
    Costs</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solidFill>
                            <a:srgbClr val="C00000"/>
                          </a:solidFill>
                          <a:latin typeface="Century Gothic"/>
                          <a:ea typeface="Century Gothic"/>
                          <a:cs typeface="Century Gothic"/>
                          <a:sym typeface="Century Gothic"/>
                        </a:rPr>
                        <a:t>$</a:t>
                      </a:r>
                      <a:r>
                        <a:rPr sz="2400" dirty="0" smtClean="0">
                          <a:solidFill>
                            <a:srgbClr val="C00000"/>
                          </a:solidFill>
                          <a:latin typeface="Century Gothic"/>
                          <a:ea typeface="Century Gothic"/>
                          <a:cs typeface="Century Gothic"/>
                          <a:sym typeface="Century Gothic"/>
                        </a:rPr>
                        <a:t>22,</a:t>
                      </a:r>
                      <a:r>
                        <a:rPr lang="en-US" sz="2400" dirty="0" smtClean="0">
                          <a:solidFill>
                            <a:srgbClr val="C00000"/>
                          </a:solidFill>
                          <a:latin typeface="Century Gothic"/>
                          <a:ea typeface="Century Gothic"/>
                          <a:cs typeface="Century Gothic"/>
                          <a:sym typeface="Century Gothic"/>
                        </a:rPr>
                        <a:t>602</a:t>
                      </a:r>
                      <a:endParaRPr sz="2400" dirty="0">
                        <a:solidFill>
                          <a:srgbClr val="C00000"/>
                        </a:solidFill>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solidFill>
                            <a:srgbClr val="C00000"/>
                          </a:solidFill>
                          <a:latin typeface="Century Gothic"/>
                          <a:ea typeface="Century Gothic"/>
                          <a:cs typeface="Century Gothic"/>
                          <a:sym typeface="Century Gothic"/>
                        </a:rPr>
                        <a:t>$</a:t>
                      </a:r>
                      <a:r>
                        <a:rPr sz="2400" dirty="0" smtClean="0">
                          <a:solidFill>
                            <a:srgbClr val="C00000"/>
                          </a:solidFill>
                          <a:latin typeface="Century Gothic"/>
                          <a:ea typeface="Century Gothic"/>
                          <a:cs typeface="Century Gothic"/>
                          <a:sym typeface="Century Gothic"/>
                        </a:rPr>
                        <a:t>3</a:t>
                      </a:r>
                      <a:r>
                        <a:rPr lang="en-US" sz="2400" dirty="0" smtClean="0">
                          <a:solidFill>
                            <a:srgbClr val="C00000"/>
                          </a:solidFill>
                          <a:latin typeface="Century Gothic"/>
                          <a:ea typeface="Century Gothic"/>
                          <a:cs typeface="Century Gothic"/>
                          <a:sym typeface="Century Gothic"/>
                        </a:rPr>
                        <a:t>9,282</a:t>
                      </a:r>
                      <a:endParaRPr sz="2400" dirty="0">
                        <a:solidFill>
                          <a:srgbClr val="C00000"/>
                        </a:solidFill>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717403">
                <a:tc>
                  <a:txBody>
                    <a:bodyPr/>
                    <a:lstStyle/>
                    <a:p>
                      <a:pPr algn="l">
                        <a:defRPr sz="1800">
                          <a:latin typeface="Century Gothic"/>
                          <a:ea typeface="Century Gothic"/>
                          <a:cs typeface="Century Gothic"/>
                          <a:sym typeface="Century Gothic"/>
                        </a:defRPr>
                      </a:pPr>
                      <a:r>
                        <a:t>    Estimated </a:t>
                      </a:r>
                    </a:p>
                    <a:p>
                      <a:pPr algn="l">
                        <a:defRPr sz="1800">
                          <a:latin typeface="Century Gothic"/>
                          <a:ea typeface="Century Gothic"/>
                          <a:cs typeface="Century Gothic"/>
                          <a:sym typeface="Century Gothic"/>
                        </a:defRPr>
                      </a:pPr>
                      <a:r>
                        <a:rPr b="0">
                          <a:latin typeface="Wingdings 2"/>
                          <a:ea typeface="Wingdings 2"/>
                          <a:cs typeface="Wingdings 2"/>
                          <a:sym typeface="Wingdings 2"/>
                        </a:rPr>
                        <a:t> </a:t>
                      </a:r>
                      <a:r>
                        <a:t>Expenses</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latin typeface="Century Gothic"/>
                          <a:ea typeface="Century Gothic"/>
                          <a:cs typeface="Century Gothic"/>
                          <a:sym typeface="Century Gothic"/>
                        </a:rPr>
                        <a:t>$</a:t>
                      </a:r>
                      <a:r>
                        <a:rPr sz="2400" dirty="0" smtClean="0">
                          <a:latin typeface="Century Gothic"/>
                          <a:ea typeface="Century Gothic"/>
                          <a:cs typeface="Century Gothic"/>
                          <a:sym typeface="Century Gothic"/>
                        </a:rPr>
                        <a:t>6,</a:t>
                      </a:r>
                      <a:r>
                        <a:rPr lang="en-US" sz="2400" dirty="0" smtClean="0">
                          <a:latin typeface="Century Gothic"/>
                          <a:ea typeface="Century Gothic"/>
                          <a:cs typeface="Century Gothic"/>
                          <a:sym typeface="Century Gothic"/>
                        </a:rPr>
                        <a:t>212</a:t>
                      </a:r>
                      <a:endParaRPr sz="2400" dirty="0">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400" b="0">
                          <a:latin typeface="Century Gothic"/>
                          <a:ea typeface="Century Gothic"/>
                          <a:cs typeface="Century Gothic"/>
                          <a:sym typeface="Century Gothic"/>
                        </a:defRPr>
                      </a:pPr>
                      <a:r>
                        <a:rPr dirty="0"/>
                        <a:t> </a:t>
                      </a:r>
                      <a:r>
                        <a:rPr sz="2400" dirty="0"/>
                        <a:t>$</a:t>
                      </a:r>
                      <a:r>
                        <a:rPr sz="2400" dirty="0" smtClean="0"/>
                        <a:t>6,</a:t>
                      </a:r>
                      <a:r>
                        <a:rPr lang="en-US" sz="2400" dirty="0" smtClean="0"/>
                        <a:t>212</a:t>
                      </a:r>
                      <a:endParaRPr sz="2400" dirty="0"/>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640061">
                <a:tc>
                  <a:txBody>
                    <a:bodyPr/>
                    <a:lstStyle/>
                    <a:p>
                      <a:pPr algn="l">
                        <a:defRPr sz="1800" b="0"/>
                      </a:pPr>
                      <a:r>
                        <a:rPr b="1">
                          <a:solidFill>
                            <a:srgbClr val="C00000"/>
                          </a:solidFill>
                          <a:latin typeface="Century Gothic"/>
                          <a:ea typeface="Century Gothic"/>
                          <a:cs typeface="Century Gothic"/>
                          <a:sym typeface="Century Gothic"/>
                        </a:rPr>
                        <a:t>    Total Student 
    Budget</a:t>
                      </a: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solidFill>
                            <a:srgbClr val="C00000"/>
                          </a:solidFill>
                          <a:latin typeface="Century Gothic"/>
                          <a:ea typeface="Century Gothic"/>
                          <a:cs typeface="Century Gothic"/>
                          <a:sym typeface="Century Gothic"/>
                        </a:rPr>
                        <a:t>$</a:t>
                      </a:r>
                      <a:r>
                        <a:rPr sz="2400" dirty="0" smtClean="0">
                          <a:solidFill>
                            <a:srgbClr val="C00000"/>
                          </a:solidFill>
                          <a:latin typeface="Century Gothic"/>
                          <a:ea typeface="Century Gothic"/>
                          <a:cs typeface="Century Gothic"/>
                          <a:sym typeface="Century Gothic"/>
                        </a:rPr>
                        <a:t>28,</a:t>
                      </a:r>
                      <a:r>
                        <a:rPr lang="en-US" sz="2400" dirty="0" smtClean="0">
                          <a:solidFill>
                            <a:srgbClr val="C00000"/>
                          </a:solidFill>
                          <a:latin typeface="Century Gothic"/>
                          <a:ea typeface="Century Gothic"/>
                          <a:cs typeface="Century Gothic"/>
                          <a:sym typeface="Century Gothic"/>
                        </a:rPr>
                        <a:t>814</a:t>
                      </a:r>
                      <a:endParaRPr sz="2400" dirty="0">
                        <a:solidFill>
                          <a:srgbClr val="C00000"/>
                        </a:solidFill>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defRPr sz="1800" b="0"/>
                      </a:pPr>
                      <a:r>
                        <a:rPr sz="2400" dirty="0">
                          <a:solidFill>
                            <a:srgbClr val="C00000"/>
                          </a:solidFill>
                          <a:latin typeface="Century Gothic"/>
                          <a:ea typeface="Century Gothic"/>
                          <a:cs typeface="Century Gothic"/>
                          <a:sym typeface="Century Gothic"/>
                        </a:rPr>
                        <a:t>$</a:t>
                      </a:r>
                      <a:r>
                        <a:rPr sz="2400" dirty="0" smtClean="0">
                          <a:solidFill>
                            <a:srgbClr val="C00000"/>
                          </a:solidFill>
                          <a:latin typeface="Century Gothic"/>
                          <a:ea typeface="Century Gothic"/>
                          <a:cs typeface="Century Gothic"/>
                          <a:sym typeface="Century Gothic"/>
                        </a:rPr>
                        <a:t>4</a:t>
                      </a:r>
                      <a:r>
                        <a:rPr lang="en-US" sz="2400" dirty="0" smtClean="0">
                          <a:solidFill>
                            <a:srgbClr val="C00000"/>
                          </a:solidFill>
                          <a:latin typeface="Century Gothic"/>
                          <a:ea typeface="Century Gothic"/>
                          <a:cs typeface="Century Gothic"/>
                          <a:sym typeface="Century Gothic"/>
                        </a:rPr>
                        <a:t>5,494</a:t>
                      </a:r>
                      <a:endParaRPr sz="2400" dirty="0">
                        <a:solidFill>
                          <a:srgbClr val="C00000"/>
                        </a:solidFill>
                        <a:latin typeface="Century Gothic"/>
                        <a:ea typeface="Century Gothic"/>
                        <a:cs typeface="Century Gothic"/>
                        <a:sym typeface="Century Gothic"/>
                      </a:endParaRPr>
                    </a:p>
                  </a:txBody>
                  <a:tcPr marL="45711" marR="45711" marT="45711" marB="45711" anchor="b"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bl>
          </a:graphicData>
        </a:graphic>
      </p:graphicFrame>
      <p:pic>
        <p:nvPicPr>
          <p:cNvPr id="669" name="Picture 115" descr="Picture 115"/>
          <p:cNvPicPr>
            <a:picLocks noChangeAspect="1"/>
          </p:cNvPicPr>
          <p:nvPr/>
        </p:nvPicPr>
        <p:blipFill>
          <a:blip r:embed="rId2">
            <a:extLst/>
          </a:blip>
          <a:stretch>
            <a:fillRect/>
          </a:stretch>
        </p:blipFill>
        <p:spPr>
          <a:xfrm>
            <a:off x="3729035" y="1732756"/>
            <a:ext cx="1828801" cy="293689"/>
          </a:xfrm>
          <a:prstGeom prst="rect">
            <a:avLst/>
          </a:prstGeom>
          <a:ln w="12700">
            <a:miter lim="400000"/>
          </a:ln>
        </p:spPr>
      </p:pic>
      <p:pic>
        <p:nvPicPr>
          <p:cNvPr id="670" name="Picture 115" descr="Picture 115"/>
          <p:cNvPicPr>
            <a:picLocks noChangeAspect="1"/>
          </p:cNvPicPr>
          <p:nvPr/>
        </p:nvPicPr>
        <p:blipFill>
          <a:blip r:embed="rId2">
            <a:extLst/>
          </a:blip>
          <a:stretch>
            <a:fillRect/>
          </a:stretch>
        </p:blipFill>
        <p:spPr>
          <a:xfrm>
            <a:off x="5700712" y="1732756"/>
            <a:ext cx="1828801" cy="293689"/>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2" name="Rectangle 24"/>
          <p:cNvSpPr txBox="1">
            <a:spLocks noGrp="1"/>
          </p:cNvSpPr>
          <p:nvPr>
            <p:ph type="title" idx="4294967295"/>
          </p:nvPr>
        </p:nvSpPr>
        <p:spPr>
          <a:prstGeom prst="rect">
            <a:avLst/>
          </a:prstGeom>
        </p:spPr>
        <p:txBody>
          <a:bodyPr/>
          <a:lstStyle/>
          <a:p>
            <a:pPr defTabSz="786384">
              <a:defRPr sz="5160"/>
            </a:pPr>
            <a:endParaRPr/>
          </a:p>
        </p:txBody>
      </p:sp>
      <p:sp>
        <p:nvSpPr>
          <p:cNvPr id="673" name="Rectangle 25"/>
          <p:cNvSpPr txBox="1">
            <a:spLocks noGrp="1"/>
          </p:cNvSpPr>
          <p:nvPr>
            <p:ph type="body" idx="4294967295"/>
          </p:nvPr>
        </p:nvSpPr>
        <p:spPr>
          <a:xfrm>
            <a:off x="1828800" y="1600200"/>
            <a:ext cx="6858000" cy="4525963"/>
          </a:xfrm>
          <a:prstGeom prst="rect">
            <a:avLst/>
          </a:prstGeom>
        </p:spPr>
        <p:txBody>
          <a:bodyPr>
            <a:normAutofit/>
          </a:bodyPr>
          <a:lstStyle/>
          <a:p>
            <a:endParaRPr/>
          </a:p>
        </p:txBody>
      </p:sp>
      <p:sp>
        <p:nvSpPr>
          <p:cNvPr id="674" name="Rectangle 26"/>
          <p:cNvSpPr/>
          <p:nvPr/>
        </p:nvSpPr>
        <p:spPr>
          <a:xfrm>
            <a:off x="0" y="0"/>
            <a:ext cx="9144000" cy="6858000"/>
          </a:xfrm>
          <a:prstGeom prst="rect">
            <a:avLst/>
          </a:prstGeom>
          <a:solidFill>
            <a:schemeClr val="accent3">
              <a:lumOff val="44000"/>
            </a:schemeClr>
          </a:solidFill>
          <a:ln>
            <a:solidFill>
              <a:schemeClr val="accent3">
                <a:lumOff val="44000"/>
              </a:schemeClr>
            </a:solidFill>
            <a:miter/>
          </a:ln>
        </p:spPr>
        <p:txBody>
          <a:bodyPr lIns="45719" rIns="45719" anchor="ctr"/>
          <a:lstStyle/>
          <a:p>
            <a:pPr>
              <a:spcBef>
                <a:spcPts val="700"/>
              </a:spcBef>
              <a:defRPr sz="2400">
                <a:latin typeface="Arial"/>
                <a:ea typeface="Arial"/>
                <a:cs typeface="Arial"/>
                <a:sym typeface="Arial"/>
              </a:defRPr>
            </a:pPr>
            <a:endParaRPr/>
          </a:p>
        </p:txBody>
      </p:sp>
      <p:sp>
        <p:nvSpPr>
          <p:cNvPr id="675" name="Rectangle 27"/>
          <p:cNvSpPr txBox="1"/>
          <p:nvPr/>
        </p:nvSpPr>
        <p:spPr>
          <a:xfrm>
            <a:off x="685800" y="671830"/>
            <a:ext cx="7772400" cy="86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5000">
                <a:solidFill>
                  <a:srgbClr val="CC9900"/>
                </a:solidFill>
                <a:latin typeface="Century Gothic"/>
                <a:ea typeface="Century Gothic"/>
                <a:cs typeface="Century Gothic"/>
                <a:sym typeface="Century Gothic"/>
              </a:defRPr>
            </a:lvl1pPr>
          </a:lstStyle>
          <a:p>
            <a:r>
              <a:t>Sources of Financial Aid</a:t>
            </a:r>
          </a:p>
        </p:txBody>
      </p:sp>
      <p:pic>
        <p:nvPicPr>
          <p:cNvPr id="676" name="Object 28" descr="Object 28"/>
          <p:cNvPicPr>
            <a:picLocks noChangeAspect="1"/>
          </p:cNvPicPr>
          <p:nvPr/>
        </p:nvPicPr>
        <p:blipFill>
          <a:blip r:embed="rId3">
            <a:extLst/>
          </a:blip>
          <a:stretch>
            <a:fillRect/>
          </a:stretch>
        </p:blipFill>
        <p:spPr>
          <a:xfrm>
            <a:off x="1981200" y="2247900"/>
            <a:ext cx="4949825" cy="4267200"/>
          </a:xfrm>
          <a:prstGeom prst="rect">
            <a:avLst/>
          </a:prstGeom>
          <a:ln w="12700">
            <a:miter lim="400000"/>
          </a:ln>
        </p:spPr>
      </p:pic>
      <p:sp>
        <p:nvSpPr>
          <p:cNvPr id="677" name="Rectangle 29"/>
          <p:cNvSpPr txBox="1"/>
          <p:nvPr/>
        </p:nvSpPr>
        <p:spPr>
          <a:xfrm>
            <a:off x="685800" y="1447800"/>
            <a:ext cx="8305800" cy="1691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533400" indent="-1066800">
              <a:spcBef>
                <a:spcPts val="1200"/>
              </a:spcBef>
              <a:defRPr sz="3200" b="0">
                <a:latin typeface="Century Gothic"/>
                <a:ea typeface="Century Gothic"/>
                <a:cs typeface="Century Gothic"/>
                <a:sym typeface="Century Gothic"/>
              </a:defRPr>
            </a:lvl1pPr>
          </a:lstStyle>
          <a:p>
            <a:r>
              <a:t>Financial aid comes from a variety of sources.</a:t>
            </a:r>
            <a:endParaRPr>
              <a:latin typeface="Arial"/>
              <a:ea typeface="Arial"/>
              <a:cs typeface="Arial"/>
              <a:sym typeface="Arial"/>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51"/>
          <p:cNvSpPr txBox="1">
            <a:spLocks noGrp="1"/>
          </p:cNvSpPr>
          <p:nvPr>
            <p:ph type="title"/>
          </p:nvPr>
        </p:nvSpPr>
        <p:spPr>
          <a:xfrm>
            <a:off x="533400" y="685800"/>
            <a:ext cx="8458200" cy="1143000"/>
          </a:xfrm>
          <a:prstGeom prst="rect">
            <a:avLst/>
          </a:prstGeom>
        </p:spPr>
        <p:txBody>
          <a:bodyPr/>
          <a:lstStyle/>
          <a:p>
            <a:pPr defTabSz="457200">
              <a:defRPr sz="2200" b="1">
                <a:solidFill>
                  <a:srgbClr val="CC9900"/>
                </a:solidFill>
                <a:latin typeface="Century Gothic"/>
                <a:ea typeface="Century Gothic"/>
                <a:cs typeface="Century Gothic"/>
                <a:sym typeface="Century Gothic"/>
              </a:defRPr>
            </a:pPr>
            <a:r>
              <a:t>U.S. Higher </a:t>
            </a:r>
            <a:br/>
            <a:r>
              <a:t>Education Pyramid</a:t>
            </a:r>
            <a:br/>
            <a:endParaRPr/>
          </a:p>
        </p:txBody>
      </p:sp>
      <p:sp>
        <p:nvSpPr>
          <p:cNvPr id="232" name="Line 53"/>
          <p:cNvSpPr/>
          <p:nvPr/>
        </p:nvSpPr>
        <p:spPr>
          <a:xfrm>
            <a:off x="2211386" y="1600200"/>
            <a:ext cx="6019801" cy="0"/>
          </a:xfrm>
          <a:prstGeom prst="line">
            <a:avLst/>
          </a:prstGeom>
          <a:ln w="28575">
            <a:solidFill>
              <a:srgbClr val="000000"/>
            </a:solidFill>
          </a:ln>
        </p:spPr>
        <p:txBody>
          <a:bodyPr lIns="45719" rIns="45719"/>
          <a:lstStyle/>
          <a:p>
            <a:endParaRPr/>
          </a:p>
        </p:txBody>
      </p:sp>
      <p:sp>
        <p:nvSpPr>
          <p:cNvPr id="233" name="Text Box 57"/>
          <p:cNvSpPr txBox="1"/>
          <p:nvPr/>
        </p:nvSpPr>
        <p:spPr>
          <a:xfrm>
            <a:off x="3425825" y="2309813"/>
            <a:ext cx="5184775"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Association of American Universities (62)</a:t>
            </a:r>
          </a:p>
        </p:txBody>
      </p:sp>
      <p:sp>
        <p:nvSpPr>
          <p:cNvPr id="234" name="Text Box 58"/>
          <p:cNvSpPr txBox="1"/>
          <p:nvPr/>
        </p:nvSpPr>
        <p:spPr>
          <a:xfrm>
            <a:off x="3614737" y="2832100"/>
            <a:ext cx="5376863"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Other Doctoral/Research Universities (199)</a:t>
            </a:r>
          </a:p>
        </p:txBody>
      </p:sp>
      <p:sp>
        <p:nvSpPr>
          <p:cNvPr id="235" name="Text Box 59"/>
          <p:cNvSpPr txBox="1"/>
          <p:nvPr/>
        </p:nvSpPr>
        <p:spPr>
          <a:xfrm>
            <a:off x="4094162" y="3516312"/>
            <a:ext cx="447040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4-year Colleges (1,217)</a:t>
            </a:r>
          </a:p>
        </p:txBody>
      </p:sp>
      <p:sp>
        <p:nvSpPr>
          <p:cNvPr id="236" name="Text Box 60"/>
          <p:cNvSpPr txBox="1"/>
          <p:nvPr/>
        </p:nvSpPr>
        <p:spPr>
          <a:xfrm>
            <a:off x="4486275" y="4286250"/>
            <a:ext cx="4276725"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Specialized, Religious, Tech. (766)</a:t>
            </a:r>
          </a:p>
        </p:txBody>
      </p:sp>
      <p:sp>
        <p:nvSpPr>
          <p:cNvPr id="237" name="Text Box 61"/>
          <p:cNvSpPr txBox="1"/>
          <p:nvPr/>
        </p:nvSpPr>
        <p:spPr>
          <a:xfrm>
            <a:off x="4892675" y="5127625"/>
            <a:ext cx="3671888"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Community Colleges (1,669)</a:t>
            </a:r>
          </a:p>
        </p:txBody>
      </p:sp>
      <p:grpSp>
        <p:nvGrpSpPr>
          <p:cNvPr id="251" name="Group 62"/>
          <p:cNvGrpSpPr/>
          <p:nvPr/>
        </p:nvGrpSpPr>
        <p:grpSpPr>
          <a:xfrm>
            <a:off x="685799" y="2209800"/>
            <a:ext cx="4240214" cy="3671889"/>
            <a:chOff x="327981" y="0"/>
            <a:chExt cx="4240212" cy="3671888"/>
          </a:xfrm>
        </p:grpSpPr>
        <p:grpSp>
          <p:nvGrpSpPr>
            <p:cNvPr id="246" name="Group 63"/>
            <p:cNvGrpSpPr/>
            <p:nvPr/>
          </p:nvGrpSpPr>
          <p:grpSpPr>
            <a:xfrm>
              <a:off x="327981" y="0"/>
              <a:ext cx="4240214" cy="3671889"/>
              <a:chOff x="327981" y="0"/>
              <a:chExt cx="4240212" cy="3671888"/>
            </a:xfrm>
          </p:grpSpPr>
          <p:sp>
            <p:nvSpPr>
              <p:cNvPr id="238" name="AutoShape 64"/>
              <p:cNvSpPr/>
              <p:nvPr/>
            </p:nvSpPr>
            <p:spPr>
              <a:xfrm>
                <a:off x="327981" y="0"/>
                <a:ext cx="4240214" cy="3671889"/>
              </a:xfrm>
              <a:prstGeom prst="triangle">
                <a:avLst/>
              </a:prstGeom>
              <a:solidFill>
                <a:schemeClr val="accent3">
                  <a:lumOff val="44000"/>
                </a:schemeClr>
              </a:solidFill>
              <a:ln w="12700" cap="flat">
                <a:noFill/>
                <a:miter lim="400000"/>
              </a:ln>
              <a:effectLst/>
            </p:spPr>
            <p:txBody>
              <a:bodyPr wrap="square" lIns="45719" tIns="45719" rIns="45719" bIns="45719" numCol="1" anchor="ctr">
                <a:noAutofit/>
              </a:bodyPr>
              <a:lstStyle/>
              <a:p>
                <a:pPr>
                  <a:defRPr b="0">
                    <a:latin typeface="Arial"/>
                    <a:ea typeface="Arial"/>
                    <a:cs typeface="Arial"/>
                    <a:sym typeface="Arial"/>
                  </a:defRPr>
                </a:pPr>
                <a:endParaRPr/>
              </a:p>
            </p:txBody>
          </p:sp>
          <p:grpSp>
            <p:nvGrpSpPr>
              <p:cNvPr id="245" name="Group 65"/>
              <p:cNvGrpSpPr/>
              <p:nvPr/>
            </p:nvGrpSpPr>
            <p:grpSpPr>
              <a:xfrm>
                <a:off x="362906" y="14287"/>
                <a:ext cx="4151314" cy="3600452"/>
                <a:chOff x="0" y="0"/>
                <a:chExt cx="4151312" cy="3600450"/>
              </a:xfrm>
            </p:grpSpPr>
            <p:sp>
              <p:nvSpPr>
                <p:cNvPr id="239" name="AutoShape 66"/>
                <p:cNvSpPr/>
                <p:nvPr/>
              </p:nvSpPr>
              <p:spPr>
                <a:xfrm>
                  <a:off x="1771650" y="0"/>
                  <a:ext cx="609601" cy="533401"/>
                </a:xfrm>
                <a:prstGeom prst="triangle">
                  <a:avLst/>
                </a:prstGeom>
                <a:solidFill>
                  <a:srgbClr val="EAC112"/>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240" name="AutoShape 67"/>
                <p:cNvSpPr/>
                <p:nvPr/>
              </p:nvSpPr>
              <p:spPr>
                <a:xfrm rot="10800000">
                  <a:off x="1419225" y="609600"/>
                  <a:ext cx="1317626" cy="53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056" y="21600"/>
                      </a:lnTo>
                      <a:lnTo>
                        <a:pt x="16544" y="21600"/>
                      </a:lnTo>
                      <a:lnTo>
                        <a:pt x="21600" y="0"/>
                      </a:lnTo>
                      <a:lnTo>
                        <a:pt x="0" y="0"/>
                      </a:lnTo>
                      <a:close/>
                    </a:path>
                  </a:pathLst>
                </a:custGeom>
                <a:solidFill>
                  <a:srgbClr val="EAC112">
                    <a:alpha val="81175"/>
                  </a:srgbClr>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241" name="AutoShape 68"/>
                <p:cNvSpPr/>
                <p:nvPr/>
              </p:nvSpPr>
              <p:spPr>
                <a:xfrm rot="10800000">
                  <a:off x="996950" y="1204912"/>
                  <a:ext cx="2155826" cy="660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857" y="21600"/>
                      </a:lnTo>
                      <a:lnTo>
                        <a:pt x="17743" y="21600"/>
                      </a:lnTo>
                      <a:lnTo>
                        <a:pt x="21600" y="0"/>
                      </a:lnTo>
                      <a:lnTo>
                        <a:pt x="0" y="0"/>
                      </a:lnTo>
                      <a:close/>
                    </a:path>
                  </a:pathLst>
                </a:custGeom>
                <a:solidFill>
                  <a:srgbClr val="EAC112">
                    <a:alpha val="70195"/>
                  </a:srgbClr>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242" name="AutoShape 69"/>
                <p:cNvSpPr/>
                <p:nvPr/>
              </p:nvSpPr>
              <p:spPr>
                <a:xfrm rot="10800000">
                  <a:off x="542925" y="1947862"/>
                  <a:ext cx="3063876" cy="711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877" y="21600"/>
                      </a:lnTo>
                      <a:lnTo>
                        <a:pt x="18723" y="21600"/>
                      </a:lnTo>
                      <a:lnTo>
                        <a:pt x="21600" y="0"/>
                      </a:lnTo>
                      <a:lnTo>
                        <a:pt x="0" y="0"/>
                      </a:lnTo>
                      <a:close/>
                    </a:path>
                  </a:pathLst>
                </a:custGeom>
                <a:solidFill>
                  <a:srgbClr val="EAC112">
                    <a:alpha val="59999"/>
                  </a:srgbClr>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243" name="Line 70"/>
                <p:cNvSpPr/>
                <p:nvPr/>
              </p:nvSpPr>
              <p:spPr>
                <a:xfrm>
                  <a:off x="2135187" y="304800"/>
                  <a:ext cx="508001"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244" name="AutoShape 71"/>
                <p:cNvSpPr/>
                <p:nvPr/>
              </p:nvSpPr>
              <p:spPr>
                <a:xfrm rot="10800000">
                  <a:off x="-1" y="2736850"/>
                  <a:ext cx="4151314" cy="863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577" y="21600"/>
                      </a:lnTo>
                      <a:lnTo>
                        <a:pt x="19023" y="21600"/>
                      </a:lnTo>
                      <a:lnTo>
                        <a:pt x="21600" y="0"/>
                      </a:lnTo>
                      <a:lnTo>
                        <a:pt x="0" y="0"/>
                      </a:lnTo>
                      <a:close/>
                    </a:path>
                  </a:pathLst>
                </a:custGeom>
                <a:solidFill>
                  <a:srgbClr val="EAC112">
                    <a:alpha val="50195"/>
                  </a:srgbClr>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grpSp>
        </p:grpSp>
        <p:sp>
          <p:nvSpPr>
            <p:cNvPr id="247" name="Line 72"/>
            <p:cNvSpPr/>
            <p:nvPr/>
          </p:nvSpPr>
          <p:spPr>
            <a:xfrm>
              <a:off x="2779081" y="841375"/>
              <a:ext cx="492126"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248" name="Line 73"/>
            <p:cNvSpPr/>
            <p:nvPr/>
          </p:nvSpPr>
          <p:spPr>
            <a:xfrm>
              <a:off x="3090231" y="1517650"/>
              <a:ext cx="492126"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249" name="Line 74"/>
            <p:cNvSpPr/>
            <p:nvPr/>
          </p:nvSpPr>
          <p:spPr>
            <a:xfrm>
              <a:off x="3598231" y="2286000"/>
              <a:ext cx="492126"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sp>
          <p:nvSpPr>
            <p:cNvPr id="250" name="Line 75"/>
            <p:cNvSpPr/>
            <p:nvPr/>
          </p:nvSpPr>
          <p:spPr>
            <a:xfrm>
              <a:off x="4020506" y="3127375"/>
              <a:ext cx="492126" cy="1"/>
            </a:xfrm>
            <a:prstGeom prst="line">
              <a:avLst/>
            </a:prstGeom>
            <a:noFill/>
            <a:ln w="9525" cap="flat">
              <a:solidFill>
                <a:srgbClr val="000000"/>
              </a:solidFill>
              <a:prstDash val="solid"/>
              <a:round/>
            </a:ln>
            <a:effectLst/>
          </p:spPr>
          <p:txBody>
            <a:bodyPr wrap="square" lIns="45719" tIns="45719" rIns="45719" bIns="45719" numCol="1" anchor="t">
              <a:noAutofit/>
            </a:bodyPr>
            <a:lstStyle/>
            <a:p>
              <a:endParaRPr/>
            </a:p>
          </p:txBody>
        </p:sp>
      </p:grpSp>
      <p:sp>
        <p:nvSpPr>
          <p:cNvPr id="252" name="Text Box 53"/>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1: discover your options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1" name="Text Box 2"/>
          <p:cNvSpPr txBox="1"/>
          <p:nvPr/>
        </p:nvSpPr>
        <p:spPr>
          <a:xfrm>
            <a:off x="609600" y="5835650"/>
            <a:ext cx="8077200" cy="95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600"/>
              </a:spcBef>
              <a:defRPr sz="2800" b="0">
                <a:latin typeface="Century Gothic"/>
                <a:ea typeface="Century Gothic"/>
                <a:cs typeface="Century Gothic"/>
                <a:sym typeface="Century Gothic"/>
              </a:defRPr>
            </a:pPr>
            <a:r>
              <a:t>These funds may be merit-based, </a:t>
            </a:r>
            <a:br/>
            <a:r>
              <a:t>need-based, or non need-based.</a:t>
            </a:r>
          </a:p>
        </p:txBody>
      </p:sp>
      <p:sp>
        <p:nvSpPr>
          <p:cNvPr id="682" name="Rectangle 3"/>
          <p:cNvSpPr txBox="1">
            <a:spLocks noGrp="1"/>
          </p:cNvSpPr>
          <p:nvPr>
            <p:ph type="body" sz="quarter" idx="4294967295"/>
          </p:nvPr>
        </p:nvSpPr>
        <p:spPr>
          <a:xfrm>
            <a:off x="442912" y="1605757"/>
            <a:ext cx="8382001" cy="685801"/>
          </a:xfrm>
          <a:prstGeom prst="rect">
            <a:avLst/>
          </a:prstGeom>
        </p:spPr>
        <p:txBody>
          <a:bodyPr>
            <a:normAutofit/>
          </a:bodyPr>
          <a:lstStyle>
            <a:lvl1pPr>
              <a:spcBef>
                <a:spcPts val="600"/>
              </a:spcBef>
              <a:buSzTx/>
              <a:buNone/>
              <a:defRPr sz="2800" b="0">
                <a:latin typeface="Century Gothic"/>
                <a:ea typeface="Century Gothic"/>
                <a:cs typeface="Century Gothic"/>
                <a:sym typeface="Century Gothic"/>
              </a:defRPr>
            </a:lvl1pPr>
          </a:lstStyle>
          <a:p>
            <a:r>
              <a:t>There are two basic types of financial aid:</a:t>
            </a:r>
          </a:p>
        </p:txBody>
      </p:sp>
      <p:sp>
        <p:nvSpPr>
          <p:cNvPr id="683" name="Rectangle 4"/>
          <p:cNvSpPr txBox="1">
            <a:spLocks noGrp="1"/>
          </p:cNvSpPr>
          <p:nvPr>
            <p:ph type="title" idx="4294967295"/>
          </p:nvPr>
        </p:nvSpPr>
        <p:spPr>
          <a:xfrm>
            <a:off x="457200" y="304800"/>
            <a:ext cx="8229600" cy="1066800"/>
          </a:xfrm>
          <a:prstGeom prst="rect">
            <a:avLst/>
          </a:prstGeom>
        </p:spPr>
        <p:txBody>
          <a:bodyPr/>
          <a:lstStyle>
            <a:lvl1pPr>
              <a:defRPr sz="5000" b="1">
                <a:solidFill>
                  <a:srgbClr val="CC9900"/>
                </a:solidFill>
                <a:latin typeface="Century Gothic"/>
                <a:ea typeface="Century Gothic"/>
                <a:cs typeface="Century Gothic"/>
                <a:sym typeface="Century Gothic"/>
              </a:defRPr>
            </a:lvl1pPr>
          </a:lstStyle>
          <a:p>
            <a:r>
              <a:t>Types of Financial Aid</a:t>
            </a:r>
          </a:p>
        </p:txBody>
      </p:sp>
      <p:grpSp>
        <p:nvGrpSpPr>
          <p:cNvPr id="686" name="Oval 5"/>
          <p:cNvGrpSpPr/>
          <p:nvPr/>
        </p:nvGrpSpPr>
        <p:grpSpPr>
          <a:xfrm>
            <a:off x="1066800" y="2590800"/>
            <a:ext cx="1447800" cy="1371600"/>
            <a:chOff x="0" y="0"/>
            <a:chExt cx="1447800" cy="1371600"/>
          </a:xfrm>
        </p:grpSpPr>
        <p:sp>
          <p:nvSpPr>
            <p:cNvPr id="684" name="Oval"/>
            <p:cNvSpPr/>
            <p:nvPr/>
          </p:nvSpPr>
          <p:spPr>
            <a:xfrm>
              <a:off x="0" y="0"/>
              <a:ext cx="1447800" cy="1371600"/>
            </a:xfrm>
            <a:prstGeom prst="ellipse">
              <a:avLst/>
            </a:prstGeom>
            <a:solidFill>
              <a:srgbClr val="E69900"/>
            </a:solidFill>
            <a:ln w="12700" cap="flat">
              <a:noFill/>
              <a:miter lim="400000"/>
            </a:ln>
            <a:effectLst/>
          </p:spPr>
          <p:txBody>
            <a:bodyPr wrap="square" lIns="45719" tIns="45719" rIns="45719" bIns="45719" numCol="1" anchor="ctr">
              <a:noAutofit/>
            </a:bodyPr>
            <a:lstStyle/>
            <a:p>
              <a:pPr algn="ctr">
                <a:defRPr sz="3200"/>
              </a:pPr>
              <a:endParaRPr/>
            </a:p>
          </p:txBody>
        </p:sp>
        <p:sp>
          <p:nvSpPr>
            <p:cNvPr id="685" name="gift aid"/>
            <p:cNvSpPr txBox="1"/>
            <p:nvPr/>
          </p:nvSpPr>
          <p:spPr>
            <a:xfrm>
              <a:off x="165963" y="455930"/>
              <a:ext cx="1115874" cy="4597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defRPr sz="2400">
                  <a:solidFill>
                    <a:schemeClr val="accent3">
                      <a:lumOff val="44000"/>
                    </a:schemeClr>
                  </a:solidFill>
                  <a:latin typeface="Century Gothic"/>
                  <a:ea typeface="Century Gothic"/>
                  <a:cs typeface="Century Gothic"/>
                  <a:sym typeface="Century Gothic"/>
                </a:defRPr>
              </a:lvl1pPr>
            </a:lstStyle>
            <a:p>
              <a:r>
                <a:t>gift aid</a:t>
              </a:r>
            </a:p>
          </p:txBody>
        </p:sp>
      </p:grpSp>
      <p:grpSp>
        <p:nvGrpSpPr>
          <p:cNvPr id="689" name="Oval 6"/>
          <p:cNvGrpSpPr/>
          <p:nvPr/>
        </p:nvGrpSpPr>
        <p:grpSpPr>
          <a:xfrm>
            <a:off x="1047844" y="4191000"/>
            <a:ext cx="1485712" cy="1371600"/>
            <a:chOff x="0" y="0"/>
            <a:chExt cx="1485711" cy="1371600"/>
          </a:xfrm>
        </p:grpSpPr>
        <p:sp>
          <p:nvSpPr>
            <p:cNvPr id="687" name="Oval"/>
            <p:cNvSpPr/>
            <p:nvPr/>
          </p:nvSpPr>
          <p:spPr>
            <a:xfrm>
              <a:off x="18955" y="0"/>
              <a:ext cx="1447801" cy="1371600"/>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3200"/>
              </a:pPr>
              <a:endParaRPr/>
            </a:p>
          </p:txBody>
        </p:sp>
        <p:sp>
          <p:nvSpPr>
            <p:cNvPr id="688" name="self-help…"/>
            <p:cNvSpPr txBox="1"/>
            <p:nvPr/>
          </p:nvSpPr>
          <p:spPr>
            <a:xfrm>
              <a:off x="0" y="271779"/>
              <a:ext cx="1485712" cy="828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p>
              <a:pPr algn="ctr">
                <a:defRPr sz="2400">
                  <a:solidFill>
                    <a:schemeClr val="accent3">
                      <a:lumOff val="44000"/>
                    </a:schemeClr>
                  </a:solidFill>
                  <a:latin typeface="Century Gothic"/>
                  <a:ea typeface="Century Gothic"/>
                  <a:cs typeface="Century Gothic"/>
                  <a:sym typeface="Century Gothic"/>
                </a:defRPr>
              </a:pPr>
              <a:r>
                <a:t>self-help</a:t>
              </a:r>
              <a:endParaRPr sz="3200"/>
            </a:p>
            <a:p>
              <a:pPr algn="ctr">
                <a:defRPr sz="2400">
                  <a:solidFill>
                    <a:schemeClr val="accent3">
                      <a:lumOff val="44000"/>
                    </a:schemeClr>
                  </a:solidFill>
                  <a:latin typeface="Century Gothic"/>
                  <a:ea typeface="Century Gothic"/>
                  <a:cs typeface="Century Gothic"/>
                  <a:sym typeface="Century Gothic"/>
                </a:defRPr>
              </a:pPr>
              <a:r>
                <a:t>aid</a:t>
              </a:r>
            </a:p>
          </p:txBody>
        </p:sp>
      </p:grpSp>
      <p:grpSp>
        <p:nvGrpSpPr>
          <p:cNvPr id="693" name="AutoShape 7"/>
          <p:cNvGrpSpPr/>
          <p:nvPr/>
        </p:nvGrpSpPr>
        <p:grpSpPr>
          <a:xfrm>
            <a:off x="2666999" y="2819399"/>
            <a:ext cx="1066802" cy="838202"/>
            <a:chOff x="0" y="0"/>
            <a:chExt cx="1066800" cy="838200"/>
          </a:xfrm>
        </p:grpSpPr>
        <p:sp>
          <p:nvSpPr>
            <p:cNvPr id="690" name="Shape"/>
            <p:cNvSpPr/>
            <p:nvPr/>
          </p:nvSpPr>
          <p:spPr>
            <a:xfrm>
              <a:off x="166687" y="-1"/>
              <a:ext cx="900114"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691" name="Rectangle"/>
            <p:cNvSpPr/>
            <p:nvPr/>
          </p:nvSpPr>
          <p:spPr>
            <a:xfrm>
              <a:off x="66674" y="209550"/>
              <a:ext cx="66676" cy="419101"/>
            </a:xfrm>
            <a:prstGeom prst="rect">
              <a:avLst/>
            </a:pr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692" name="Rectangle"/>
            <p:cNvSpPr/>
            <p:nvPr/>
          </p:nvSpPr>
          <p:spPr>
            <a:xfrm>
              <a:off x="-1" y="209550"/>
              <a:ext cx="33339" cy="419101"/>
            </a:xfrm>
            <a:prstGeom prst="rect">
              <a:avLst/>
            </a:pr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grpSp>
      <p:grpSp>
        <p:nvGrpSpPr>
          <p:cNvPr id="697" name="AutoShape 8"/>
          <p:cNvGrpSpPr/>
          <p:nvPr/>
        </p:nvGrpSpPr>
        <p:grpSpPr>
          <a:xfrm>
            <a:off x="2666999" y="4495799"/>
            <a:ext cx="1066802" cy="838202"/>
            <a:chOff x="0" y="0"/>
            <a:chExt cx="1066800" cy="838200"/>
          </a:xfrm>
        </p:grpSpPr>
        <p:sp>
          <p:nvSpPr>
            <p:cNvPr id="694" name="Shape"/>
            <p:cNvSpPr/>
            <p:nvPr/>
          </p:nvSpPr>
          <p:spPr>
            <a:xfrm>
              <a:off x="166687" y="-1"/>
              <a:ext cx="900114" cy="838202"/>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695" name="Rectangle"/>
            <p:cNvSpPr/>
            <p:nvPr/>
          </p:nvSpPr>
          <p:spPr>
            <a:xfrm>
              <a:off x="66674" y="209550"/>
              <a:ext cx="66676" cy="419101"/>
            </a:xfrm>
            <a:prstGeom prst="rect">
              <a:avLst/>
            </a:pr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sp>
          <p:nvSpPr>
            <p:cNvPr id="696" name="Rectangle"/>
            <p:cNvSpPr/>
            <p:nvPr/>
          </p:nvSpPr>
          <p:spPr>
            <a:xfrm>
              <a:off x="-1" y="209550"/>
              <a:ext cx="33339" cy="419101"/>
            </a:xfrm>
            <a:prstGeom prst="rect">
              <a:avLst/>
            </a:prstGeom>
            <a:solidFill>
              <a:srgbClr val="DDDDDD"/>
            </a:solidFill>
            <a:ln w="9525" cap="flat">
              <a:solidFill>
                <a:srgbClr val="000000"/>
              </a:solidFill>
              <a:prstDash val="solid"/>
              <a:miter lim="800000"/>
            </a:ln>
            <a:effectLst/>
          </p:spPr>
          <p:txBody>
            <a:bodyPr wrap="square" lIns="45719" tIns="45719" rIns="45719" bIns="45719" numCol="1" anchor="ctr">
              <a:noAutofit/>
            </a:bodyPr>
            <a:lstStyle/>
            <a:p>
              <a:pPr>
                <a:defRPr b="0">
                  <a:latin typeface="Arial"/>
                  <a:ea typeface="Arial"/>
                  <a:cs typeface="Arial"/>
                  <a:sym typeface="Arial"/>
                </a:defRPr>
              </a:pPr>
              <a:endParaRPr/>
            </a:p>
          </p:txBody>
        </p:sp>
      </p:grpSp>
      <p:sp>
        <p:nvSpPr>
          <p:cNvPr id="698" name="Rectangle 9"/>
          <p:cNvSpPr txBox="1"/>
          <p:nvPr/>
        </p:nvSpPr>
        <p:spPr>
          <a:xfrm>
            <a:off x="3962400" y="2667000"/>
            <a:ext cx="4572000" cy="321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900"/>
              </a:spcBef>
              <a:buSzPct val="120000"/>
              <a:buBlip>
                <a:blip r:embed="rId3"/>
              </a:buBlip>
              <a:defRPr sz="3200" b="0">
                <a:latin typeface="Century Gothic"/>
                <a:ea typeface="Century Gothic"/>
                <a:cs typeface="Century Gothic"/>
                <a:sym typeface="Century Gothic"/>
              </a:defRPr>
            </a:pPr>
            <a:r>
              <a:t>Grants</a:t>
            </a:r>
          </a:p>
          <a:p>
            <a:pPr>
              <a:spcBef>
                <a:spcPts val="1900"/>
              </a:spcBef>
              <a:buSzPct val="120000"/>
              <a:buBlip>
                <a:blip r:embed="rId3"/>
              </a:buBlip>
              <a:defRPr sz="3200" b="0">
                <a:latin typeface="Century Gothic"/>
                <a:ea typeface="Century Gothic"/>
                <a:cs typeface="Century Gothic"/>
                <a:sym typeface="Century Gothic"/>
              </a:defRPr>
            </a:pPr>
            <a:r>
              <a:t>Scholarships</a:t>
            </a:r>
          </a:p>
          <a:p>
            <a:pPr>
              <a:spcBef>
                <a:spcPts val="1900"/>
              </a:spcBef>
              <a:buSzPct val="120000"/>
              <a:buBlip>
                <a:blip r:embed="rId3"/>
              </a:buBlip>
              <a:defRPr sz="1100" b="0">
                <a:latin typeface="Century Gothic"/>
                <a:ea typeface="Century Gothic"/>
                <a:cs typeface="Century Gothic"/>
                <a:sym typeface="Century Gothic"/>
              </a:defRPr>
            </a:pPr>
            <a:endParaRPr/>
          </a:p>
          <a:p>
            <a:pPr>
              <a:spcBef>
                <a:spcPts val="1900"/>
              </a:spcBef>
              <a:buSzPct val="120000"/>
              <a:buBlip>
                <a:blip r:embed="rId3"/>
              </a:buBlip>
              <a:defRPr sz="3200" b="0">
                <a:latin typeface="Century Gothic"/>
                <a:ea typeface="Century Gothic"/>
                <a:cs typeface="Century Gothic"/>
                <a:sym typeface="Century Gothic"/>
              </a:defRPr>
            </a:pPr>
            <a:r>
              <a:t>Work-Study</a:t>
            </a:r>
          </a:p>
          <a:p>
            <a:pPr>
              <a:spcBef>
                <a:spcPts val="1900"/>
              </a:spcBef>
              <a:buSzPct val="120000"/>
              <a:buBlip>
                <a:blip r:embed="rId3"/>
              </a:buBlip>
              <a:defRPr sz="3200" b="0">
                <a:latin typeface="Century Gothic"/>
                <a:ea typeface="Century Gothic"/>
                <a:cs typeface="Century Gothic"/>
                <a:sym typeface="Century Gothic"/>
              </a:defRPr>
            </a:pPr>
            <a:r>
              <a:t>Loans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E69900"/>
        </a:solidFill>
        <a:effectLst/>
      </p:bgPr>
    </p:bg>
    <p:spTree>
      <p:nvGrpSpPr>
        <p:cNvPr id="1" name=""/>
        <p:cNvGrpSpPr/>
        <p:nvPr/>
      </p:nvGrpSpPr>
      <p:grpSpPr>
        <a:xfrm>
          <a:off x="0" y="0"/>
          <a:ext cx="0" cy="0"/>
          <a:chOff x="0" y="0"/>
          <a:chExt cx="0" cy="0"/>
        </a:xfrm>
      </p:grpSpPr>
      <p:sp>
        <p:nvSpPr>
          <p:cNvPr id="702" name="Rounded Rectangle 3"/>
          <p:cNvSpPr/>
          <p:nvPr/>
        </p:nvSpPr>
        <p:spPr>
          <a:xfrm>
            <a:off x="152400" y="762000"/>
            <a:ext cx="3532188" cy="2667000"/>
          </a:xfrm>
          <a:prstGeom prst="roundRect">
            <a:avLst>
              <a:gd name="adj" fmla="val 10000"/>
            </a:avLst>
          </a:prstGeom>
          <a:blipFill>
            <a:blip r:embed="rId2"/>
            <a:stretch>
              <a:fillRect/>
            </a:stretch>
          </a:blipFill>
          <a:ln w="25400">
            <a:solidFill>
              <a:srgbClr val="808080"/>
            </a:solidFill>
          </a:ln>
        </p:spPr>
        <p:txBody>
          <a:bodyPr lIns="45719" rIns="45719"/>
          <a:lstStyle/>
          <a:p>
            <a:pPr>
              <a:defRPr b="0">
                <a:latin typeface="Arial"/>
                <a:ea typeface="Arial"/>
                <a:cs typeface="Arial"/>
                <a:sym typeface="Arial"/>
              </a:defRPr>
            </a:pPr>
            <a:endParaRPr/>
          </a:p>
        </p:txBody>
      </p:sp>
      <p:grpSp>
        <p:nvGrpSpPr>
          <p:cNvPr id="705" name="Group 4"/>
          <p:cNvGrpSpPr/>
          <p:nvPr/>
        </p:nvGrpSpPr>
        <p:grpSpPr>
          <a:xfrm>
            <a:off x="4572000" y="2108200"/>
            <a:ext cx="4565650" cy="2362201"/>
            <a:chOff x="0" y="0"/>
            <a:chExt cx="4565650" cy="2362200"/>
          </a:xfrm>
        </p:grpSpPr>
        <p:sp>
          <p:nvSpPr>
            <p:cNvPr id="703" name="Rounded Rectangle 6"/>
            <p:cNvSpPr/>
            <p:nvPr/>
          </p:nvSpPr>
          <p:spPr>
            <a:xfrm>
              <a:off x="0" y="0"/>
              <a:ext cx="4565650" cy="2362201"/>
            </a:xfrm>
            <a:prstGeom prst="roundRect">
              <a:avLst>
                <a:gd name="adj" fmla="val 10000"/>
              </a:avLst>
            </a:prstGeom>
            <a:solidFill>
              <a:srgbClr val="000000"/>
            </a:solidFill>
            <a:ln w="25400" cap="flat">
              <a:solidFill>
                <a:srgbClr val="808080"/>
              </a:solidFill>
              <a:prstDash val="solid"/>
              <a:round/>
            </a:ln>
            <a:effectLst/>
          </p:spPr>
          <p:txBody>
            <a:bodyPr wrap="square" lIns="45719" tIns="45719" rIns="45719" bIns="45719" numCol="1" anchor="t">
              <a:noAutofit/>
            </a:bodyPr>
            <a:lstStyle/>
            <a:p>
              <a:pPr>
                <a:defRPr b="0">
                  <a:latin typeface="Arial"/>
                  <a:ea typeface="Arial"/>
                  <a:cs typeface="Arial"/>
                  <a:sym typeface="Arial"/>
                </a:defRPr>
              </a:pPr>
              <a:endParaRPr/>
            </a:p>
          </p:txBody>
        </p:sp>
        <p:sp>
          <p:nvSpPr>
            <p:cNvPr id="704" name="Rounded Rectangle 4"/>
            <p:cNvSpPr txBox="1"/>
            <p:nvPr/>
          </p:nvSpPr>
          <p:spPr>
            <a:xfrm>
              <a:off x="152400" y="787400"/>
              <a:ext cx="4300538" cy="10134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lvl1pPr algn="ctr" defTabSz="1022350">
                <a:lnSpc>
                  <a:spcPct val="90000"/>
                </a:lnSpc>
                <a:spcBef>
                  <a:spcPts val="2200"/>
                </a:spcBef>
                <a:defRPr sz="5400" b="0">
                  <a:solidFill>
                    <a:schemeClr val="accent3">
                      <a:lumOff val="44000"/>
                    </a:schemeClr>
                  </a:solidFill>
                  <a:latin typeface="Century Gothic"/>
                  <a:ea typeface="Century Gothic"/>
                  <a:cs typeface="Century Gothic"/>
                  <a:sym typeface="Century Gothic"/>
                </a:defRPr>
              </a:lvl1pPr>
            </a:lstStyle>
            <a:p>
              <a:r>
                <a:t>Scholarships</a:t>
              </a:r>
            </a:p>
          </p:txBody>
        </p:sp>
      </p:grpSp>
      <p:pic>
        <p:nvPicPr>
          <p:cNvPr id="706" name="Picture 1" descr="Picture 1"/>
          <p:cNvPicPr>
            <a:picLocks noChangeAspect="1"/>
          </p:cNvPicPr>
          <p:nvPr/>
        </p:nvPicPr>
        <p:blipFill>
          <a:blip r:embed="rId3">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8"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709" name="Rectangle 6"/>
          <p:cNvSpPr txBox="1"/>
          <p:nvPr/>
        </p:nvSpPr>
        <p:spPr>
          <a:xfrm>
            <a:off x="914400" y="640080"/>
            <a:ext cx="8229600" cy="929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5400">
                <a:solidFill>
                  <a:srgbClr val="CC9900"/>
                </a:solidFill>
                <a:latin typeface="Century Gothic"/>
                <a:ea typeface="Century Gothic"/>
                <a:cs typeface="Century Gothic"/>
                <a:sym typeface="Century Gothic"/>
              </a:defRPr>
            </a:lvl1pPr>
          </a:lstStyle>
          <a:p>
            <a:r>
              <a:t>Scholarships</a:t>
            </a:r>
          </a:p>
        </p:txBody>
      </p:sp>
      <p:sp>
        <p:nvSpPr>
          <p:cNvPr id="710"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11" name="Rectangle 53"/>
          <p:cNvSpPr txBox="1"/>
          <p:nvPr/>
        </p:nvSpPr>
        <p:spPr>
          <a:xfrm>
            <a:off x="3352800" y="4669397"/>
            <a:ext cx="5791200" cy="168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i="1">
                <a:solidFill>
                  <a:srgbClr val="A50021"/>
                </a:solidFill>
                <a:latin typeface="Century Gothic"/>
                <a:ea typeface="Century Gothic"/>
                <a:cs typeface="Century Gothic"/>
                <a:sym typeface="Century Gothic"/>
              </a:defRPr>
            </a:lvl1pPr>
          </a:lstStyle>
          <a:p>
            <a:r>
              <a:t>The vast majority of scholarship dollars awarded by 4 year institutions are to first-time college freshman</a:t>
            </a:r>
          </a:p>
        </p:txBody>
      </p:sp>
      <p:sp>
        <p:nvSpPr>
          <p:cNvPr id="712" name="Text Box 54"/>
          <p:cNvSpPr txBox="1"/>
          <p:nvPr/>
        </p:nvSpPr>
        <p:spPr>
          <a:xfrm>
            <a:off x="1034591" y="2290632"/>
            <a:ext cx="8991601" cy="2365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700"/>
              </a:spcBef>
              <a:buSzPct val="100000"/>
              <a:buFont typeface="Arial"/>
              <a:buChar char="•"/>
              <a:defRPr sz="3200" b="0">
                <a:latin typeface="Century Gothic"/>
                <a:ea typeface="Century Gothic"/>
                <a:cs typeface="Century Gothic"/>
                <a:sym typeface="Century Gothic"/>
              </a:defRPr>
            </a:pPr>
            <a:r>
              <a:t> Automatic</a:t>
            </a:r>
            <a:endParaRPr sz="2800"/>
          </a:p>
          <a:p>
            <a:pPr marL="457200" lvl="1" indent="0">
              <a:spcBef>
                <a:spcPts val="700"/>
              </a:spcBef>
              <a:buSzPct val="100000"/>
              <a:buFont typeface="Arial"/>
              <a:buChar char="•"/>
              <a:defRPr sz="3200" b="0">
                <a:latin typeface="Century Gothic"/>
                <a:ea typeface="Century Gothic"/>
                <a:cs typeface="Century Gothic"/>
                <a:sym typeface="Century Gothic"/>
              </a:defRPr>
            </a:pPr>
            <a:r>
              <a:t> Departmental</a:t>
            </a:r>
            <a:endParaRPr sz="2800"/>
          </a:p>
          <a:p>
            <a:pPr marL="457200" lvl="1" indent="0">
              <a:spcBef>
                <a:spcPts val="700"/>
              </a:spcBef>
              <a:buSzPct val="100000"/>
              <a:buFont typeface="Arial"/>
              <a:buChar char="•"/>
              <a:defRPr sz="3200" b="0">
                <a:latin typeface="Century Gothic"/>
                <a:ea typeface="Century Gothic"/>
                <a:cs typeface="Century Gothic"/>
                <a:sym typeface="Century Gothic"/>
              </a:defRPr>
            </a:pPr>
            <a:r>
              <a:t> State</a:t>
            </a:r>
            <a:endParaRPr sz="2800"/>
          </a:p>
          <a:p>
            <a:pPr marL="457200" lvl="1" indent="0">
              <a:spcBef>
                <a:spcPts val="700"/>
              </a:spcBef>
              <a:buSzPct val="100000"/>
              <a:buFont typeface="Arial"/>
              <a:buChar char="•"/>
              <a:defRPr sz="3200" b="0">
                <a:latin typeface="Century Gothic"/>
                <a:ea typeface="Century Gothic"/>
                <a:cs typeface="Century Gothic"/>
                <a:sym typeface="Century Gothic"/>
              </a:defRPr>
            </a:pPr>
            <a:r>
              <a:t> Private</a:t>
            </a:r>
          </a:p>
        </p:txBody>
      </p:sp>
      <p:sp>
        <p:nvSpPr>
          <p:cNvPr id="713" name="Rectangle 2"/>
          <p:cNvSpPr txBox="1"/>
          <p:nvPr/>
        </p:nvSpPr>
        <p:spPr>
          <a:xfrm>
            <a:off x="838200" y="1807393"/>
            <a:ext cx="4257437"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solidFill>
                  <a:srgbClr val="A50021"/>
                </a:solidFill>
                <a:latin typeface="Century Gothic"/>
                <a:ea typeface="Century Gothic"/>
                <a:cs typeface="Century Gothic"/>
                <a:sym typeface="Century Gothic"/>
              </a:defRPr>
            </a:lvl1pPr>
          </a:lstStyle>
          <a:p>
            <a:r>
              <a:t>Types of Scholarships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5" name="Text Box 4"/>
          <p:cNvSpPr txBox="1"/>
          <p:nvPr/>
        </p:nvSpPr>
        <p:spPr>
          <a:xfrm>
            <a:off x="381000" y="6400800"/>
            <a:ext cx="44958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716" name="Rectangle 6"/>
          <p:cNvSpPr txBox="1"/>
          <p:nvPr/>
        </p:nvSpPr>
        <p:spPr>
          <a:xfrm>
            <a:off x="762000" y="659130"/>
            <a:ext cx="82296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Automatic Scholarships</a:t>
            </a:r>
          </a:p>
        </p:txBody>
      </p:sp>
      <p:sp>
        <p:nvSpPr>
          <p:cNvPr id="71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18" name="Rectangle 53"/>
          <p:cNvSpPr txBox="1"/>
          <p:nvPr/>
        </p:nvSpPr>
        <p:spPr>
          <a:xfrm>
            <a:off x="609598" y="2131773"/>
            <a:ext cx="556260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rgbClr val="A50021"/>
                </a:solidFill>
                <a:latin typeface="Century Gothic"/>
                <a:ea typeface="Century Gothic"/>
                <a:cs typeface="Century Gothic"/>
                <a:sym typeface="Century Gothic"/>
              </a:defRPr>
            </a:lvl1pPr>
          </a:lstStyle>
          <a:p>
            <a:r>
              <a:t>Excellence Award</a:t>
            </a:r>
          </a:p>
        </p:txBody>
      </p:sp>
      <p:sp>
        <p:nvSpPr>
          <p:cNvPr id="719" name="Text Box 54"/>
          <p:cNvSpPr txBox="1"/>
          <p:nvPr/>
        </p:nvSpPr>
        <p:spPr>
          <a:xfrm>
            <a:off x="161925" y="2750898"/>
            <a:ext cx="89916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a:spcBef>
                <a:spcPts val="600"/>
              </a:spcBef>
              <a:defRPr sz="2800" b="0">
                <a:latin typeface="Century Gothic"/>
                <a:ea typeface="Century Gothic"/>
                <a:cs typeface="Century Gothic"/>
                <a:sym typeface="Century Gothic"/>
              </a:defRPr>
            </a:pPr>
            <a:r>
              <a:t>$3,000 per year   25-27 ACT / 1200-1290 SAT</a:t>
            </a:r>
          </a:p>
        </p:txBody>
      </p:sp>
      <p:sp>
        <p:nvSpPr>
          <p:cNvPr id="720" name="Rectangle 55"/>
          <p:cNvSpPr txBox="1"/>
          <p:nvPr/>
        </p:nvSpPr>
        <p:spPr>
          <a:xfrm>
            <a:off x="609600" y="3540819"/>
            <a:ext cx="6019800"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rgbClr val="A50021"/>
                </a:solidFill>
                <a:latin typeface="Century Gothic"/>
                <a:ea typeface="Century Gothic"/>
                <a:cs typeface="Century Gothic"/>
                <a:sym typeface="Century Gothic"/>
              </a:defRPr>
            </a:lvl1pPr>
          </a:lstStyle>
          <a:p>
            <a:r>
              <a:t>Curators Scholars</a:t>
            </a:r>
          </a:p>
        </p:txBody>
      </p:sp>
      <p:sp>
        <p:nvSpPr>
          <p:cNvPr id="721" name="Text Box 56"/>
          <p:cNvSpPr txBox="1"/>
          <p:nvPr/>
        </p:nvSpPr>
        <p:spPr>
          <a:xfrm>
            <a:off x="161925" y="3977382"/>
            <a:ext cx="87630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lvl="1">
              <a:spcBef>
                <a:spcPts val="600"/>
              </a:spcBef>
              <a:defRPr sz="2800" b="0">
                <a:latin typeface="Century Gothic"/>
                <a:ea typeface="Century Gothic"/>
                <a:cs typeface="Century Gothic"/>
                <a:sym typeface="Century Gothic"/>
              </a:defRPr>
            </a:pPr>
            <a:r>
              <a:t>$4,500 per year  28-30 ACT / 1300-1380 SAT</a:t>
            </a:r>
          </a:p>
        </p:txBody>
      </p:sp>
      <p:sp>
        <p:nvSpPr>
          <p:cNvPr id="722" name="TextBox 14"/>
          <p:cNvSpPr txBox="1"/>
          <p:nvPr/>
        </p:nvSpPr>
        <p:spPr>
          <a:xfrm>
            <a:off x="5791200" y="1443037"/>
            <a:ext cx="335280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0">
                <a:latin typeface="Century Gothic"/>
                <a:ea typeface="Century Gothic"/>
                <a:cs typeface="Century Gothic"/>
                <a:sym typeface="Century Gothic"/>
              </a:defRPr>
            </a:lvl1pPr>
          </a:lstStyle>
          <a:p>
            <a:r>
              <a:t>for Missouri residents</a:t>
            </a:r>
          </a:p>
        </p:txBody>
      </p:sp>
      <p:sp>
        <p:nvSpPr>
          <p:cNvPr id="723" name="TextBox 1"/>
          <p:cNvSpPr txBox="1"/>
          <p:nvPr/>
        </p:nvSpPr>
        <p:spPr>
          <a:xfrm>
            <a:off x="609598" y="4790182"/>
            <a:ext cx="8315326"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solidFill>
                  <a:srgbClr val="A50021"/>
                </a:solidFill>
                <a:latin typeface="Century Gothic"/>
                <a:ea typeface="Century Gothic"/>
                <a:cs typeface="Century Gothic"/>
                <a:sym typeface="Century Gothic"/>
              </a:defRPr>
            </a:pPr>
            <a:r>
              <a:t>Chancellor’s Award</a:t>
            </a:r>
            <a:endParaRPr b="0">
              <a:latin typeface="Arial"/>
              <a:ea typeface="Arial"/>
              <a:cs typeface="Arial"/>
              <a:sym typeface="Arial"/>
            </a:endParaRPr>
          </a:p>
          <a:p>
            <a:pPr>
              <a:defRPr sz="2800" b="0">
                <a:latin typeface="Century Gothic"/>
                <a:ea typeface="Century Gothic"/>
                <a:cs typeface="Century Gothic"/>
                <a:sym typeface="Century Gothic"/>
              </a:defRPr>
            </a:pPr>
            <a:r>
              <a:t>$6,500 per year  31-36 ACT / 1390-1600 SAT</a:t>
            </a:r>
          </a:p>
        </p:txBody>
      </p:sp>
      <p:pic>
        <p:nvPicPr>
          <p:cNvPr id="724" name="Picture 10" descr="Picture 10"/>
          <p:cNvPicPr>
            <a:picLocks noChangeAspect="1"/>
          </p:cNvPicPr>
          <p:nvPr/>
        </p:nvPicPr>
        <p:blipFill>
          <a:blip r:embed="rId3">
            <a:extLst/>
          </a:blip>
          <a:stretch>
            <a:fillRect/>
          </a:stretch>
        </p:blipFill>
        <p:spPr>
          <a:xfrm>
            <a:off x="8690343" y="6423352"/>
            <a:ext cx="304801" cy="35494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8"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29" name="TextBox 14"/>
          <p:cNvSpPr txBox="1"/>
          <p:nvPr/>
        </p:nvSpPr>
        <p:spPr>
          <a:xfrm>
            <a:off x="6324600" y="1443037"/>
            <a:ext cx="335280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0">
                <a:latin typeface="Century Gothic"/>
                <a:ea typeface="Century Gothic"/>
                <a:cs typeface="Century Gothic"/>
                <a:sym typeface="Century Gothic"/>
              </a:defRPr>
            </a:lvl1pPr>
          </a:lstStyle>
          <a:p>
            <a:r>
              <a:t>for nonresidents</a:t>
            </a:r>
          </a:p>
        </p:txBody>
      </p:sp>
      <p:sp>
        <p:nvSpPr>
          <p:cNvPr id="730" name="Rectangle 53"/>
          <p:cNvSpPr txBox="1"/>
          <p:nvPr/>
        </p:nvSpPr>
        <p:spPr>
          <a:xfrm>
            <a:off x="533400" y="1447800"/>
            <a:ext cx="10287000" cy="1153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3600">
                <a:solidFill>
                  <a:srgbClr val="A50021"/>
                </a:solidFill>
                <a:latin typeface="Century Gothic"/>
                <a:ea typeface="Century Gothic"/>
                <a:cs typeface="Century Gothic"/>
                <a:sym typeface="Century Gothic"/>
              </a:defRPr>
            </a:pPr>
            <a:r>
              <a:t>Mark Twain </a:t>
            </a:r>
            <a:endParaRPr sz="3200"/>
          </a:p>
          <a:p>
            <a:pPr>
              <a:lnSpc>
                <a:spcPct val="90000"/>
              </a:lnSpc>
              <a:defRPr sz="3600">
                <a:solidFill>
                  <a:srgbClr val="A50021"/>
                </a:solidFill>
                <a:latin typeface="Century Gothic"/>
                <a:ea typeface="Century Gothic"/>
                <a:cs typeface="Century Gothic"/>
                <a:sym typeface="Century Gothic"/>
              </a:defRPr>
            </a:pPr>
            <a:r>
              <a:t>Nonresident Scholarship</a:t>
            </a:r>
          </a:p>
        </p:txBody>
      </p:sp>
      <p:pic>
        <p:nvPicPr>
          <p:cNvPr id="731" name="Picture 7" descr="Picture 7"/>
          <p:cNvPicPr>
            <a:picLocks noChangeAspect="1"/>
          </p:cNvPicPr>
          <p:nvPr/>
        </p:nvPicPr>
        <p:blipFill>
          <a:blip r:embed="rId2">
            <a:extLst/>
          </a:blip>
          <a:stretch>
            <a:fillRect/>
          </a:stretch>
        </p:blipFill>
        <p:spPr>
          <a:xfrm>
            <a:off x="6477000" y="2081213"/>
            <a:ext cx="2408237" cy="3840163"/>
          </a:xfrm>
          <a:prstGeom prst="rect">
            <a:avLst/>
          </a:prstGeom>
          <a:ln w="12700">
            <a:miter lim="400000"/>
          </a:ln>
        </p:spPr>
      </p:pic>
      <p:sp>
        <p:nvSpPr>
          <p:cNvPr id="732" name="Rectangle 4"/>
          <p:cNvSpPr txBox="1"/>
          <p:nvPr/>
        </p:nvSpPr>
        <p:spPr>
          <a:xfrm>
            <a:off x="-304800" y="2713038"/>
            <a:ext cx="6781801" cy="3031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lvl="1" indent="114300">
              <a:lnSpc>
                <a:spcPct val="85000"/>
              </a:lnSpc>
              <a:spcBef>
                <a:spcPts val="600"/>
              </a:spcBef>
              <a:defRPr sz="2700" b="0">
                <a:latin typeface="Century Gothic"/>
                <a:ea typeface="Century Gothic"/>
                <a:cs typeface="Century Gothic"/>
                <a:sym typeface="Century Gothic"/>
              </a:defRPr>
            </a:pPr>
            <a:r>
              <a:t>Level 1 - </a:t>
            </a:r>
            <a:r>
              <a:rPr b="1"/>
              <a:t>100% nonresident fee waiver </a:t>
            </a:r>
            <a:r>
              <a:t>(approximately $15,000)	</a:t>
            </a:r>
          </a:p>
          <a:p>
            <a:pPr marL="342900" lvl="1" indent="114300">
              <a:lnSpc>
                <a:spcPct val="85000"/>
              </a:lnSpc>
              <a:spcBef>
                <a:spcPts val="600"/>
              </a:spcBef>
              <a:defRPr sz="2700" b="0">
                <a:latin typeface="Century Gothic"/>
                <a:ea typeface="Century Gothic"/>
                <a:cs typeface="Century Gothic"/>
                <a:sym typeface="Century Gothic"/>
              </a:defRPr>
            </a:pPr>
            <a:r>
              <a:t>	30-36 ACT  / 1390- 1600 SAT</a:t>
            </a:r>
          </a:p>
          <a:p>
            <a:pPr marL="342900" lvl="1" indent="114300">
              <a:lnSpc>
                <a:spcPct val="85000"/>
              </a:lnSpc>
              <a:spcBef>
                <a:spcPts val="400"/>
              </a:spcBef>
              <a:defRPr sz="2700" b="0">
                <a:latin typeface="Century Gothic"/>
                <a:ea typeface="Century Gothic"/>
                <a:cs typeface="Century Gothic"/>
                <a:sym typeface="Century Gothic"/>
              </a:defRPr>
            </a:pPr>
            <a:endParaRPr/>
          </a:p>
          <a:p>
            <a:pPr marL="342900" lvl="1" indent="114300">
              <a:lnSpc>
                <a:spcPct val="85000"/>
              </a:lnSpc>
              <a:spcBef>
                <a:spcPts val="600"/>
              </a:spcBef>
              <a:defRPr sz="2700" b="0">
                <a:latin typeface="Century Gothic"/>
                <a:ea typeface="Century Gothic"/>
                <a:cs typeface="Century Gothic"/>
                <a:sym typeface="Century Gothic"/>
              </a:defRPr>
            </a:pPr>
            <a:r>
              <a:t>Level 2- $7,000</a:t>
            </a:r>
            <a:endParaRPr>
              <a:latin typeface="Arial"/>
              <a:ea typeface="Arial"/>
              <a:cs typeface="Arial"/>
              <a:sym typeface="Arial"/>
            </a:endParaRPr>
          </a:p>
          <a:p>
            <a:pPr marL="342900" lvl="1" indent="114300">
              <a:lnSpc>
                <a:spcPct val="85000"/>
              </a:lnSpc>
              <a:spcBef>
                <a:spcPts val="600"/>
              </a:spcBef>
              <a:defRPr sz="2700" b="0">
                <a:latin typeface="Century Gothic"/>
                <a:ea typeface="Century Gothic"/>
                <a:cs typeface="Century Gothic"/>
                <a:sym typeface="Century Gothic"/>
              </a:defRPr>
            </a:pPr>
            <a:r>
              <a:t>	27-29 ACT / 1260–1350 SAT 	</a:t>
            </a:r>
            <a:endParaRPr>
              <a:latin typeface="Arial"/>
              <a:ea typeface="Arial"/>
              <a:cs typeface="Arial"/>
              <a:sym typeface="Arial"/>
            </a:endParaRPr>
          </a:p>
          <a:p>
            <a:pPr marL="342900" lvl="1" indent="114300">
              <a:lnSpc>
                <a:spcPct val="85000"/>
              </a:lnSpc>
              <a:spcBef>
                <a:spcPts val="600"/>
              </a:spcBef>
              <a:defRPr sz="2700" b="0">
                <a:latin typeface="Century Gothic"/>
                <a:ea typeface="Century Gothic"/>
                <a:cs typeface="Century Gothic"/>
                <a:sym typeface="Century Gothic"/>
              </a:defRPr>
            </a:pPr>
            <a:r>
              <a:t> 		</a:t>
            </a:r>
          </a:p>
        </p:txBody>
      </p:sp>
      <p:sp>
        <p:nvSpPr>
          <p:cNvPr id="733" name="Rectangle 6"/>
          <p:cNvSpPr txBox="1"/>
          <p:nvPr/>
        </p:nvSpPr>
        <p:spPr>
          <a:xfrm>
            <a:off x="762000" y="659130"/>
            <a:ext cx="82296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Automatic Scholarships</a:t>
            </a:r>
          </a:p>
        </p:txBody>
      </p:sp>
      <p:pic>
        <p:nvPicPr>
          <p:cNvPr id="734" name="Picture 9" descr="Picture 9"/>
          <p:cNvPicPr>
            <a:picLocks noChangeAspect="1"/>
          </p:cNvPicPr>
          <p:nvPr/>
        </p:nvPicPr>
        <p:blipFill>
          <a:blip r:embed="rId3">
            <a:extLst/>
          </a:blip>
          <a:stretch>
            <a:fillRect/>
          </a:stretch>
        </p:blipFill>
        <p:spPr>
          <a:xfrm>
            <a:off x="8690343" y="6423352"/>
            <a:ext cx="304801" cy="354946"/>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6"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37" name="TextBox 14"/>
          <p:cNvSpPr txBox="1"/>
          <p:nvPr/>
        </p:nvSpPr>
        <p:spPr>
          <a:xfrm>
            <a:off x="6324600" y="1443037"/>
            <a:ext cx="335280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0">
                <a:latin typeface="Century Gothic"/>
                <a:ea typeface="Century Gothic"/>
                <a:cs typeface="Century Gothic"/>
                <a:sym typeface="Century Gothic"/>
              </a:defRPr>
            </a:lvl1pPr>
          </a:lstStyle>
          <a:p>
            <a:r>
              <a:t>for nonresidents</a:t>
            </a:r>
          </a:p>
        </p:txBody>
      </p:sp>
      <p:sp>
        <p:nvSpPr>
          <p:cNvPr id="738" name="Rectangle 53"/>
          <p:cNvSpPr txBox="1"/>
          <p:nvPr/>
        </p:nvSpPr>
        <p:spPr>
          <a:xfrm>
            <a:off x="488496" y="1600200"/>
            <a:ext cx="10287001" cy="650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600">
                <a:solidFill>
                  <a:srgbClr val="A50021"/>
                </a:solidFill>
                <a:latin typeface="Century Gothic"/>
                <a:ea typeface="Century Gothic"/>
                <a:cs typeface="Century Gothic"/>
                <a:sym typeface="Century Gothic"/>
              </a:defRPr>
            </a:lvl1pPr>
          </a:lstStyle>
          <a:p>
            <a:r>
              <a:t>Border State Award</a:t>
            </a:r>
          </a:p>
        </p:txBody>
      </p:sp>
      <p:sp>
        <p:nvSpPr>
          <p:cNvPr id="739" name="Rectangle 5"/>
          <p:cNvSpPr txBox="1"/>
          <p:nvPr/>
        </p:nvSpPr>
        <p:spPr>
          <a:xfrm>
            <a:off x="507545" y="2347911"/>
            <a:ext cx="7941131" cy="3458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marL="342900" indent="-342900">
              <a:buSzPct val="100000"/>
              <a:buFont typeface="Arial"/>
              <a:buChar char="•"/>
              <a:defRPr sz="2400" b="0">
                <a:solidFill>
                  <a:srgbClr val="222222"/>
                </a:solidFill>
                <a:latin typeface="Century Gothic"/>
                <a:ea typeface="Century Gothic"/>
                <a:cs typeface="Century Gothic"/>
                <a:sym typeface="Century Gothic"/>
              </a:defRPr>
            </a:pPr>
            <a:r>
              <a:t>Reside in one of the eight states that border Missouri</a:t>
            </a:r>
            <a:endParaRPr>
              <a:latin typeface="Arial"/>
              <a:ea typeface="Arial"/>
              <a:cs typeface="Arial"/>
              <a:sym typeface="Arial"/>
            </a:endParaRPr>
          </a:p>
          <a:p>
            <a:pPr marL="742950" lvl="1" indent="-285750">
              <a:buSzPct val="100000"/>
              <a:buFont typeface="Arial"/>
              <a:buChar char="•"/>
              <a:defRPr sz="2400" b="0">
                <a:solidFill>
                  <a:srgbClr val="222222"/>
                </a:solidFill>
                <a:latin typeface="Century Gothic"/>
                <a:ea typeface="Century Gothic"/>
                <a:cs typeface="Century Gothic"/>
                <a:sym typeface="Century Gothic"/>
              </a:defRPr>
            </a:pPr>
            <a:r>
              <a:t>Arkansas, Kansas, Kentucky, Illinois, Iowa, Nebraska, Oklahoma, Tennessee</a:t>
            </a:r>
            <a:endParaRPr>
              <a:latin typeface="Arial"/>
              <a:ea typeface="Arial"/>
              <a:cs typeface="Arial"/>
              <a:sym typeface="Arial"/>
            </a:endParaRPr>
          </a:p>
          <a:p>
            <a:pPr marL="342900" indent="-342900">
              <a:buSzPct val="100000"/>
              <a:buFont typeface="Arial"/>
              <a:buChar char="•"/>
              <a:defRPr sz="2400" b="0">
                <a:solidFill>
                  <a:srgbClr val="222222"/>
                </a:solidFill>
                <a:latin typeface="Century Gothic"/>
                <a:ea typeface="Century Gothic"/>
                <a:cs typeface="Century Gothic"/>
                <a:sym typeface="Century Gothic"/>
              </a:defRPr>
            </a:pPr>
            <a:r>
              <a:t>Enroll at MU the first semester after high school</a:t>
            </a:r>
            <a:endParaRPr>
              <a:latin typeface="Arial"/>
              <a:ea typeface="Arial"/>
              <a:cs typeface="Arial"/>
              <a:sym typeface="Arial"/>
            </a:endParaRPr>
          </a:p>
          <a:p>
            <a:pPr marL="342900" indent="-342900">
              <a:buSzPct val="100000"/>
              <a:buFont typeface="Arial"/>
              <a:buChar char="•"/>
              <a:defRPr sz="2400" b="0">
                <a:solidFill>
                  <a:srgbClr val="222222"/>
                </a:solidFill>
                <a:latin typeface="Century Gothic"/>
                <a:ea typeface="Century Gothic"/>
                <a:cs typeface="Century Gothic"/>
                <a:sym typeface="Century Gothic"/>
              </a:defRPr>
            </a:pPr>
            <a:r>
              <a:t>Composite ACT score of 25 -29 / SAT 1200 -1350</a:t>
            </a:r>
            <a:endParaRPr>
              <a:latin typeface="Arial"/>
              <a:ea typeface="Arial"/>
              <a:cs typeface="Arial"/>
              <a:sym typeface="Arial"/>
            </a:endParaRPr>
          </a:p>
          <a:p>
            <a:pPr marL="342900" indent="-342900">
              <a:buSzPct val="100000"/>
              <a:buFont typeface="Arial"/>
              <a:buChar char="•"/>
              <a:defRPr sz="2400" b="0">
                <a:solidFill>
                  <a:srgbClr val="222222"/>
                </a:solidFill>
                <a:latin typeface="Century Gothic"/>
                <a:ea typeface="Century Gothic"/>
                <a:cs typeface="Century Gothic"/>
                <a:sym typeface="Century Gothic"/>
              </a:defRPr>
            </a:pPr>
            <a:r>
              <a:t>U.S. citizen or permanent resident</a:t>
            </a:r>
            <a:endParaRPr>
              <a:latin typeface="Arial"/>
              <a:ea typeface="Arial"/>
              <a:cs typeface="Arial"/>
              <a:sym typeface="Arial"/>
            </a:endParaRPr>
          </a:p>
          <a:p>
            <a:pPr marL="342900" indent="-342900">
              <a:buSzPct val="100000"/>
              <a:buFont typeface="Arial"/>
              <a:buChar char="•"/>
              <a:defRPr sz="2400" b="0">
                <a:solidFill>
                  <a:srgbClr val="222222"/>
                </a:solidFill>
                <a:latin typeface="Century Gothic"/>
                <a:ea typeface="Century Gothic"/>
                <a:cs typeface="Century Gothic"/>
                <a:sym typeface="Century Gothic"/>
              </a:defRPr>
            </a:pPr>
            <a:r>
              <a:t>$2,500</a:t>
            </a:r>
          </a:p>
        </p:txBody>
      </p:sp>
      <p:sp>
        <p:nvSpPr>
          <p:cNvPr id="740" name="Rectangle 6"/>
          <p:cNvSpPr txBox="1"/>
          <p:nvPr/>
        </p:nvSpPr>
        <p:spPr>
          <a:xfrm>
            <a:off x="762000" y="659130"/>
            <a:ext cx="82296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Automatic Scholarships</a:t>
            </a:r>
          </a:p>
        </p:txBody>
      </p:sp>
      <p:pic>
        <p:nvPicPr>
          <p:cNvPr id="741" name="Picture 9" descr="Picture 9"/>
          <p:cNvPicPr>
            <a:picLocks noChangeAspect="1"/>
          </p:cNvPicPr>
          <p:nvPr/>
        </p:nvPicPr>
        <p:blipFill>
          <a:blip r:embed="rId2">
            <a:extLst/>
          </a:blip>
          <a:stretch>
            <a:fillRect/>
          </a:stretch>
        </p:blipFill>
        <p:spPr>
          <a:xfrm>
            <a:off x="8690343" y="6423352"/>
            <a:ext cx="304801" cy="354946"/>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3"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44" name="TextBox 14"/>
          <p:cNvSpPr txBox="1"/>
          <p:nvPr/>
        </p:nvSpPr>
        <p:spPr>
          <a:xfrm>
            <a:off x="6400800" y="1357312"/>
            <a:ext cx="3352800"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b="0">
                <a:latin typeface="Century Gothic"/>
                <a:ea typeface="Century Gothic"/>
                <a:cs typeface="Century Gothic"/>
                <a:sym typeface="Century Gothic"/>
              </a:defRPr>
            </a:lvl1pPr>
          </a:lstStyle>
          <a:p>
            <a:r>
              <a:t>for nonresidents</a:t>
            </a:r>
          </a:p>
        </p:txBody>
      </p:sp>
      <p:sp>
        <p:nvSpPr>
          <p:cNvPr id="745" name="Rectangle 53"/>
          <p:cNvSpPr txBox="1"/>
          <p:nvPr/>
        </p:nvSpPr>
        <p:spPr>
          <a:xfrm>
            <a:off x="488496" y="1600200"/>
            <a:ext cx="10287001" cy="650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600">
                <a:solidFill>
                  <a:srgbClr val="A50021"/>
                </a:solidFill>
                <a:latin typeface="Century Gothic"/>
                <a:ea typeface="Century Gothic"/>
                <a:cs typeface="Century Gothic"/>
                <a:sym typeface="Century Gothic"/>
              </a:defRPr>
            </a:lvl1pPr>
          </a:lstStyle>
          <a:p>
            <a:r>
              <a:t>Black and Gold Scholarship</a:t>
            </a:r>
          </a:p>
        </p:txBody>
      </p:sp>
      <p:sp>
        <p:nvSpPr>
          <p:cNvPr id="746" name="Rectangle 5"/>
          <p:cNvSpPr txBox="1"/>
          <p:nvPr/>
        </p:nvSpPr>
        <p:spPr>
          <a:xfrm>
            <a:off x="488495" y="2205035"/>
            <a:ext cx="3673930" cy="399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spcBef>
                <a:spcPts val="500"/>
              </a:spcBef>
              <a:defRPr sz="2400" b="0">
                <a:latin typeface="Century Gothic"/>
                <a:ea typeface="Century Gothic"/>
                <a:cs typeface="Century Gothic"/>
                <a:sym typeface="Century Gothic"/>
              </a:defRPr>
            </a:pPr>
            <a:r>
              <a:t>Level 1</a:t>
            </a:r>
            <a:endParaRPr>
              <a:latin typeface="Arial"/>
              <a:ea typeface="Arial"/>
              <a:cs typeface="Arial"/>
              <a:sym typeface="Arial"/>
            </a:endParaRP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27 - 36 ACT / 1260- 1600 SAT </a:t>
            </a: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A biological, adoptive or step- parent who graduated from Mizzou</a:t>
            </a:r>
            <a:endParaRPr>
              <a:latin typeface="Arial"/>
              <a:ea typeface="Arial"/>
              <a:cs typeface="Arial"/>
              <a:sym typeface="Arial"/>
            </a:endParaRP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Full out of state fee waiver (~15,000)</a:t>
            </a:r>
          </a:p>
        </p:txBody>
      </p:sp>
      <p:sp>
        <p:nvSpPr>
          <p:cNvPr id="747" name="Rectangle 6"/>
          <p:cNvSpPr txBox="1"/>
          <p:nvPr/>
        </p:nvSpPr>
        <p:spPr>
          <a:xfrm>
            <a:off x="762000" y="659130"/>
            <a:ext cx="82296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Automatic Scholarships</a:t>
            </a:r>
          </a:p>
        </p:txBody>
      </p:sp>
      <p:pic>
        <p:nvPicPr>
          <p:cNvPr id="748" name="Picture 9" descr="Picture 9"/>
          <p:cNvPicPr>
            <a:picLocks noChangeAspect="1"/>
          </p:cNvPicPr>
          <p:nvPr/>
        </p:nvPicPr>
        <p:blipFill>
          <a:blip r:embed="rId2">
            <a:extLst/>
          </a:blip>
          <a:stretch>
            <a:fillRect/>
          </a:stretch>
        </p:blipFill>
        <p:spPr>
          <a:xfrm>
            <a:off x="8690343" y="6423352"/>
            <a:ext cx="304801" cy="354946"/>
          </a:xfrm>
          <a:prstGeom prst="rect">
            <a:avLst/>
          </a:prstGeom>
          <a:ln w="12700">
            <a:miter lim="400000"/>
          </a:ln>
        </p:spPr>
      </p:pic>
      <p:sp>
        <p:nvSpPr>
          <p:cNvPr id="749" name="Rectangle 5"/>
          <p:cNvSpPr txBox="1"/>
          <p:nvPr/>
        </p:nvSpPr>
        <p:spPr>
          <a:xfrm>
            <a:off x="4724400" y="2166935"/>
            <a:ext cx="3673929" cy="399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a:spcBef>
                <a:spcPts val="500"/>
              </a:spcBef>
              <a:defRPr sz="2400" b="0">
                <a:latin typeface="Century Gothic"/>
                <a:ea typeface="Century Gothic"/>
                <a:cs typeface="Century Gothic"/>
                <a:sym typeface="Century Gothic"/>
              </a:defRPr>
            </a:pPr>
            <a:r>
              <a:t>Level 2</a:t>
            </a:r>
            <a:endParaRPr>
              <a:latin typeface="Arial"/>
              <a:ea typeface="Arial"/>
              <a:cs typeface="Arial"/>
              <a:sym typeface="Arial"/>
            </a:endParaRP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25 - 26 ACT / 1200 -1250 SAT </a:t>
            </a: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A biological, adoptive or step- parent who graduated from Mizzou</a:t>
            </a:r>
            <a:endParaRPr>
              <a:latin typeface="Arial"/>
              <a:ea typeface="Arial"/>
              <a:cs typeface="Arial"/>
              <a:sym typeface="Arial"/>
            </a:endParaRPr>
          </a:p>
          <a:p>
            <a:pPr marL="342900" indent="-342900">
              <a:spcBef>
                <a:spcPts val="500"/>
              </a:spcBef>
              <a:buClr>
                <a:srgbClr val="000000"/>
              </a:buClr>
              <a:buSzPct val="85000"/>
              <a:buFont typeface="Arial"/>
              <a:buChar char="•"/>
              <a:defRPr sz="2400" b="0">
                <a:latin typeface="Century Gothic"/>
                <a:ea typeface="Century Gothic"/>
                <a:cs typeface="Century Gothic"/>
                <a:sym typeface="Century Gothic"/>
              </a:defRPr>
            </a:pPr>
            <a:r>
              <a:t>Half out of state fee waiver (~7,500)</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1" name="Rectangle 6"/>
          <p:cNvSpPr txBox="1"/>
          <p:nvPr/>
        </p:nvSpPr>
        <p:spPr>
          <a:xfrm>
            <a:off x="381000" y="533717"/>
            <a:ext cx="92202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Competitive  Scholarships</a:t>
            </a:r>
          </a:p>
        </p:txBody>
      </p:sp>
      <p:sp>
        <p:nvSpPr>
          <p:cNvPr id="752" name="Line 5"/>
          <p:cNvSpPr/>
          <p:nvPr/>
        </p:nvSpPr>
        <p:spPr>
          <a:xfrm>
            <a:off x="2133600" y="1295400"/>
            <a:ext cx="6019800" cy="0"/>
          </a:xfrm>
          <a:prstGeom prst="line">
            <a:avLst/>
          </a:prstGeom>
          <a:ln w="28575">
            <a:solidFill>
              <a:srgbClr val="000000"/>
            </a:solidFill>
          </a:ln>
        </p:spPr>
        <p:txBody>
          <a:bodyPr lIns="45719" rIns="45719"/>
          <a:lstStyle/>
          <a:p>
            <a:endParaRPr/>
          </a:p>
        </p:txBody>
      </p:sp>
      <p:sp>
        <p:nvSpPr>
          <p:cNvPr id="753" name="Rectangle 55"/>
          <p:cNvSpPr txBox="1"/>
          <p:nvPr/>
        </p:nvSpPr>
        <p:spPr>
          <a:xfrm>
            <a:off x="533400" y="1474787"/>
            <a:ext cx="78486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600">
                <a:solidFill>
                  <a:srgbClr val="A50021"/>
                </a:solidFill>
                <a:latin typeface="Century Gothic"/>
                <a:ea typeface="Century Gothic"/>
                <a:cs typeface="Century Gothic"/>
                <a:sym typeface="Century Gothic"/>
              </a:defRPr>
            </a:lvl1pPr>
          </a:lstStyle>
          <a:p>
            <a:r>
              <a:t>George C. Brooks Scholarship</a:t>
            </a:r>
          </a:p>
        </p:txBody>
      </p:sp>
      <p:sp>
        <p:nvSpPr>
          <p:cNvPr id="754" name="Text Box 56"/>
          <p:cNvSpPr txBox="1"/>
          <p:nvPr/>
        </p:nvSpPr>
        <p:spPr>
          <a:xfrm>
            <a:off x="762000" y="2039938"/>
            <a:ext cx="6934200" cy="2074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600"/>
              </a:spcBef>
              <a:buSzPct val="100000"/>
              <a:buFont typeface="Arial"/>
              <a:buChar char="•"/>
              <a:defRPr sz="2800" b="0">
                <a:latin typeface="Century Gothic"/>
                <a:ea typeface="Century Gothic"/>
                <a:cs typeface="Century Gothic"/>
                <a:sym typeface="Century Gothic"/>
              </a:defRPr>
            </a:pPr>
            <a:r>
              <a:t>  $7,500 per year</a:t>
            </a:r>
          </a:p>
          <a:p>
            <a:pPr marL="457200" lvl="1" indent="0">
              <a:spcBef>
                <a:spcPts val="600"/>
              </a:spcBef>
              <a:buSzPct val="100000"/>
              <a:buFont typeface="Arial"/>
              <a:buChar char="•"/>
              <a:defRPr sz="2800" b="0">
                <a:latin typeface="Century Gothic"/>
                <a:ea typeface="Century Gothic"/>
                <a:cs typeface="Century Gothic"/>
                <a:sym typeface="Century Gothic"/>
              </a:defRPr>
            </a:pPr>
            <a:r>
              <a:t>  25+ ACT</a:t>
            </a:r>
          </a:p>
          <a:p>
            <a:pPr marL="457200" lvl="1" indent="0">
              <a:spcBef>
                <a:spcPts val="600"/>
              </a:spcBef>
              <a:buSzPct val="100000"/>
              <a:buFont typeface="Arial"/>
              <a:buChar char="•"/>
              <a:defRPr sz="2800" b="0">
                <a:latin typeface="Century Gothic"/>
                <a:ea typeface="Century Gothic"/>
                <a:cs typeface="Century Gothic"/>
                <a:sym typeface="Century Gothic"/>
              </a:defRPr>
            </a:pPr>
            <a:r>
              <a:t>  Essay and interview required</a:t>
            </a:r>
          </a:p>
          <a:p>
            <a:pPr marL="457200" lvl="1" indent="0">
              <a:spcBef>
                <a:spcPts val="600"/>
              </a:spcBef>
              <a:buSzPct val="100000"/>
              <a:buFont typeface="Arial"/>
              <a:buChar char="•"/>
              <a:defRPr sz="2800" b="0">
                <a:latin typeface="Century Gothic"/>
                <a:ea typeface="Century Gothic"/>
                <a:cs typeface="Century Gothic"/>
                <a:sym typeface="Century Gothic"/>
              </a:defRPr>
            </a:pPr>
            <a:r>
              <a:t>  Under-represented ethnic minority</a:t>
            </a:r>
          </a:p>
        </p:txBody>
      </p:sp>
      <p:sp>
        <p:nvSpPr>
          <p:cNvPr id="755" name="Rectangle 57"/>
          <p:cNvSpPr txBox="1"/>
          <p:nvPr/>
        </p:nvSpPr>
        <p:spPr>
          <a:xfrm>
            <a:off x="533400" y="4049712"/>
            <a:ext cx="822960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600">
                <a:solidFill>
                  <a:srgbClr val="A50021"/>
                </a:solidFill>
                <a:latin typeface="Century Gothic"/>
                <a:ea typeface="Century Gothic"/>
                <a:cs typeface="Century Gothic"/>
                <a:sym typeface="Century Gothic"/>
              </a:defRPr>
            </a:lvl1pPr>
          </a:lstStyle>
          <a:p>
            <a:r>
              <a:t>Mizzou Scholars Award</a:t>
            </a:r>
          </a:p>
        </p:txBody>
      </p:sp>
      <p:sp>
        <p:nvSpPr>
          <p:cNvPr id="756" name="Text Box 58"/>
          <p:cNvSpPr txBox="1"/>
          <p:nvPr/>
        </p:nvSpPr>
        <p:spPr>
          <a:xfrm>
            <a:off x="838200" y="4495800"/>
            <a:ext cx="8915400" cy="2074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600"/>
              </a:spcBef>
              <a:buSzPct val="100000"/>
              <a:buFont typeface="Arial"/>
              <a:buChar char="•"/>
              <a:defRPr sz="2800" b="0">
                <a:latin typeface="Century Gothic"/>
                <a:ea typeface="Century Gothic"/>
                <a:cs typeface="Century Gothic"/>
                <a:sym typeface="Century Gothic"/>
              </a:defRPr>
            </a:pPr>
            <a:r>
              <a:t>  $10,000 per year</a:t>
            </a:r>
          </a:p>
          <a:p>
            <a:pPr marL="457200" lvl="1" indent="0">
              <a:spcBef>
                <a:spcPts val="600"/>
              </a:spcBef>
              <a:buSzPct val="100000"/>
              <a:buFont typeface="Arial"/>
              <a:buChar char="•"/>
              <a:defRPr sz="2800" b="0">
                <a:latin typeface="Century Gothic"/>
                <a:ea typeface="Century Gothic"/>
                <a:cs typeface="Century Gothic"/>
                <a:sym typeface="Century Gothic"/>
              </a:defRPr>
            </a:pPr>
            <a:r>
              <a:t>  33 ACT minimum, strong academic record</a:t>
            </a:r>
          </a:p>
          <a:p>
            <a:pPr marL="457200" lvl="1" indent="0">
              <a:spcBef>
                <a:spcPts val="600"/>
              </a:spcBef>
              <a:buSzPct val="100000"/>
              <a:buFont typeface="Arial"/>
              <a:buChar char="•"/>
              <a:defRPr sz="2800" b="0">
                <a:latin typeface="Century Gothic"/>
                <a:ea typeface="Century Gothic"/>
                <a:cs typeface="Century Gothic"/>
                <a:sym typeface="Century Gothic"/>
              </a:defRPr>
            </a:pPr>
            <a:r>
              <a:t>  Essay required </a:t>
            </a:r>
          </a:p>
          <a:p>
            <a:pPr marL="457200" lvl="1" indent="0">
              <a:spcBef>
                <a:spcPts val="600"/>
              </a:spcBef>
              <a:buSzPct val="100000"/>
              <a:buFont typeface="Arial"/>
              <a:buChar char="•"/>
              <a:defRPr sz="2800" b="0">
                <a:latin typeface="Century Gothic"/>
                <a:ea typeface="Century Gothic"/>
                <a:cs typeface="Century Gothic"/>
                <a:sym typeface="Century Gothic"/>
              </a:defRPr>
            </a:pPr>
            <a:r>
              <a:t>  Missouri Resident</a:t>
            </a:r>
          </a:p>
        </p:txBody>
      </p:sp>
      <p:pic>
        <p:nvPicPr>
          <p:cNvPr id="757" name="Picture 8" descr="Picture 8"/>
          <p:cNvPicPr>
            <a:picLocks noChangeAspect="1"/>
          </p:cNvPicPr>
          <p:nvPr/>
        </p:nvPicPr>
        <p:blipFill>
          <a:blip r:embed="rId3">
            <a:extLst/>
          </a:blip>
          <a:stretch>
            <a:fillRect/>
          </a:stretch>
        </p:blipFill>
        <p:spPr>
          <a:xfrm>
            <a:off x="8690343" y="6423352"/>
            <a:ext cx="304801" cy="354946"/>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1"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762" name="Rectangle 53"/>
          <p:cNvSpPr txBox="1"/>
          <p:nvPr/>
        </p:nvSpPr>
        <p:spPr>
          <a:xfrm>
            <a:off x="228600" y="1625009"/>
            <a:ext cx="10287000"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rgbClr val="A50021"/>
                </a:solidFill>
                <a:latin typeface="Century Gothic"/>
                <a:ea typeface="Century Gothic"/>
                <a:cs typeface="Century Gothic"/>
                <a:sym typeface="Century Gothic"/>
              </a:defRPr>
            </a:lvl1pPr>
          </a:lstStyle>
          <a:p>
            <a:r>
              <a:t>Missouri Community College Scholar Award</a:t>
            </a:r>
          </a:p>
        </p:txBody>
      </p:sp>
      <p:sp>
        <p:nvSpPr>
          <p:cNvPr id="763" name="Rectangle 5"/>
          <p:cNvSpPr txBox="1"/>
          <p:nvPr/>
        </p:nvSpPr>
        <p:spPr>
          <a:xfrm>
            <a:off x="381000" y="2105139"/>
            <a:ext cx="5334000" cy="2436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marL="342900" indent="-342900">
              <a:spcBef>
                <a:spcPts val="600"/>
              </a:spcBef>
              <a:buClr>
                <a:srgbClr val="000000"/>
              </a:buClr>
              <a:buSzPct val="85000"/>
              <a:buChar char="•"/>
              <a:defRPr sz="2800" b="0">
                <a:latin typeface="Century Gothic"/>
                <a:ea typeface="Century Gothic"/>
                <a:cs typeface="Century Gothic"/>
                <a:sym typeface="Century Gothic"/>
              </a:defRPr>
            </a:pPr>
            <a:r>
              <a:t>$2,000</a:t>
            </a:r>
          </a:p>
          <a:p>
            <a:pPr marL="342900" indent="-342900">
              <a:spcBef>
                <a:spcPts val="600"/>
              </a:spcBef>
              <a:buClr>
                <a:srgbClr val="000000"/>
              </a:buClr>
              <a:buSzPct val="85000"/>
              <a:buChar char="•"/>
              <a:defRPr sz="2800" b="0">
                <a:latin typeface="Century Gothic"/>
                <a:ea typeface="Century Gothic"/>
                <a:cs typeface="Century Gothic"/>
                <a:sym typeface="Century Gothic"/>
              </a:defRPr>
            </a:pPr>
            <a:r>
              <a:t>Associates degree from MO Community College</a:t>
            </a:r>
            <a:endParaRPr>
              <a:latin typeface="Arial"/>
              <a:ea typeface="Arial"/>
              <a:cs typeface="Arial"/>
              <a:sym typeface="Arial"/>
            </a:endParaRPr>
          </a:p>
          <a:p>
            <a:pPr marL="342900" indent="-342900">
              <a:spcBef>
                <a:spcPts val="600"/>
              </a:spcBef>
              <a:buClr>
                <a:srgbClr val="000000"/>
              </a:buClr>
              <a:buSzPct val="85000"/>
              <a:buChar char="•"/>
              <a:defRPr sz="2800" b="0">
                <a:latin typeface="Century Gothic"/>
                <a:ea typeface="Century Gothic"/>
                <a:cs typeface="Century Gothic"/>
                <a:sym typeface="Century Gothic"/>
              </a:defRPr>
            </a:pPr>
            <a:r>
              <a:t>Cumulative GPA 3.25</a:t>
            </a:r>
            <a:endParaRPr>
              <a:latin typeface="Arial"/>
              <a:ea typeface="Arial"/>
              <a:cs typeface="Arial"/>
              <a:sym typeface="Arial"/>
            </a:endParaRPr>
          </a:p>
        </p:txBody>
      </p:sp>
      <p:sp>
        <p:nvSpPr>
          <p:cNvPr id="764" name="Rectangle 6"/>
          <p:cNvSpPr txBox="1"/>
          <p:nvPr/>
        </p:nvSpPr>
        <p:spPr>
          <a:xfrm>
            <a:off x="762000" y="659130"/>
            <a:ext cx="8229600"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Mizzou Transfer Scholarship</a:t>
            </a:r>
          </a:p>
        </p:txBody>
      </p:sp>
      <p:pic>
        <p:nvPicPr>
          <p:cNvPr id="765" name="Picture 4" descr="Picture 4"/>
          <p:cNvPicPr>
            <a:picLocks noChangeAspect="1"/>
          </p:cNvPicPr>
          <p:nvPr/>
        </p:nvPicPr>
        <p:blipFill>
          <a:blip r:embed="rId2">
            <a:extLst/>
          </a:blip>
          <a:stretch>
            <a:fillRect/>
          </a:stretch>
        </p:blipFill>
        <p:spPr>
          <a:xfrm>
            <a:off x="9547225" y="2105139"/>
            <a:ext cx="2698750" cy="3435351"/>
          </a:xfrm>
          <a:prstGeom prst="rect">
            <a:avLst/>
          </a:prstGeom>
          <a:ln w="12700">
            <a:miter lim="400000"/>
          </a:ln>
        </p:spPr>
      </p:pic>
      <p:pic>
        <p:nvPicPr>
          <p:cNvPr id="766" name="Picture 9" descr="Picture 9"/>
          <p:cNvPicPr>
            <a:picLocks noChangeAspect="1"/>
          </p:cNvPicPr>
          <p:nvPr/>
        </p:nvPicPr>
        <p:blipFill>
          <a:blip r:embed="rId3">
            <a:extLst/>
          </a:blip>
          <a:stretch>
            <a:fillRect/>
          </a:stretch>
        </p:blipFill>
        <p:spPr>
          <a:xfrm>
            <a:off x="8690343" y="6423352"/>
            <a:ext cx="304801" cy="354946"/>
          </a:xfrm>
          <a:prstGeom prst="rect">
            <a:avLst/>
          </a:prstGeom>
          <a:ln w="12700">
            <a:miter lim="400000"/>
          </a:ln>
        </p:spPr>
      </p:pic>
      <p:sp>
        <p:nvSpPr>
          <p:cNvPr id="767" name="Rectangle 53"/>
          <p:cNvSpPr txBox="1"/>
          <p:nvPr/>
        </p:nvSpPr>
        <p:spPr>
          <a:xfrm>
            <a:off x="381000" y="4191000"/>
            <a:ext cx="10287000" cy="58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3200">
                <a:solidFill>
                  <a:srgbClr val="A50021"/>
                </a:solidFill>
                <a:latin typeface="Century Gothic"/>
                <a:ea typeface="Century Gothic"/>
                <a:cs typeface="Century Gothic"/>
                <a:sym typeface="Century Gothic"/>
              </a:defRPr>
            </a:lvl1pPr>
          </a:lstStyle>
          <a:p>
            <a:r>
              <a:t>Missouri Community College Scholarship</a:t>
            </a:r>
          </a:p>
        </p:txBody>
      </p:sp>
      <p:sp>
        <p:nvSpPr>
          <p:cNvPr id="768" name="Rectangle 5"/>
          <p:cNvSpPr txBox="1"/>
          <p:nvPr/>
        </p:nvSpPr>
        <p:spPr>
          <a:xfrm>
            <a:off x="381000" y="4726530"/>
            <a:ext cx="5867400" cy="2436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p>
            <a:pPr marL="342900" indent="-342900">
              <a:spcBef>
                <a:spcPts val="600"/>
              </a:spcBef>
              <a:buClr>
                <a:srgbClr val="000000"/>
              </a:buClr>
              <a:buSzPct val="85000"/>
              <a:buChar char="•"/>
              <a:defRPr sz="2800" b="0">
                <a:latin typeface="Century Gothic"/>
                <a:ea typeface="Century Gothic"/>
                <a:cs typeface="Century Gothic"/>
                <a:sym typeface="Century Gothic"/>
              </a:defRPr>
            </a:pPr>
            <a:r>
              <a:t>$1,000</a:t>
            </a:r>
          </a:p>
          <a:p>
            <a:pPr marL="342900" indent="-342900">
              <a:spcBef>
                <a:spcPts val="600"/>
              </a:spcBef>
              <a:buClr>
                <a:srgbClr val="000000"/>
              </a:buClr>
              <a:buSzPct val="85000"/>
              <a:buChar char="•"/>
              <a:defRPr sz="2800" b="0">
                <a:latin typeface="Century Gothic"/>
                <a:ea typeface="Century Gothic"/>
                <a:cs typeface="Century Gothic"/>
                <a:sym typeface="Century Gothic"/>
              </a:defRPr>
            </a:pPr>
            <a:r>
              <a:t>At least 45 credit hours from MO Community College</a:t>
            </a:r>
            <a:endParaRPr>
              <a:latin typeface="Arial"/>
              <a:ea typeface="Arial"/>
              <a:cs typeface="Arial"/>
              <a:sym typeface="Arial"/>
            </a:endParaRPr>
          </a:p>
          <a:p>
            <a:pPr marL="342900" indent="-342900">
              <a:spcBef>
                <a:spcPts val="600"/>
              </a:spcBef>
              <a:buClr>
                <a:srgbClr val="000000"/>
              </a:buClr>
              <a:buSzPct val="85000"/>
              <a:buChar char="•"/>
              <a:defRPr sz="2800" b="0">
                <a:latin typeface="Century Gothic"/>
                <a:ea typeface="Century Gothic"/>
                <a:cs typeface="Century Gothic"/>
                <a:sym typeface="Century Gothic"/>
              </a:defRPr>
            </a:pPr>
            <a:r>
              <a:t>Cumulative GPA 3.0</a:t>
            </a:r>
            <a:endParaRPr>
              <a:latin typeface="Arial"/>
              <a:ea typeface="Arial"/>
              <a:cs typeface="Arial"/>
              <a:sym typeface="Aria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0" name="Rectangle 6"/>
          <p:cNvSpPr txBox="1"/>
          <p:nvPr/>
        </p:nvSpPr>
        <p:spPr>
          <a:xfrm>
            <a:off x="508000" y="139065"/>
            <a:ext cx="8636000" cy="1322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200">
                <a:solidFill>
                  <a:srgbClr val="CC9900"/>
                </a:solidFill>
                <a:latin typeface="Century Gothic"/>
                <a:ea typeface="Century Gothic"/>
                <a:cs typeface="Century Gothic"/>
                <a:sym typeface="Century Gothic"/>
              </a:defRPr>
            </a:lvl1pPr>
          </a:lstStyle>
          <a:p>
            <a:r>
              <a:t>Department/Endowed Scholarships</a:t>
            </a:r>
          </a:p>
        </p:txBody>
      </p:sp>
      <p:sp>
        <p:nvSpPr>
          <p:cNvPr id="771" name="Line 5"/>
          <p:cNvSpPr/>
          <p:nvPr/>
        </p:nvSpPr>
        <p:spPr>
          <a:xfrm>
            <a:off x="2133600" y="1295400"/>
            <a:ext cx="6019800" cy="0"/>
          </a:xfrm>
          <a:prstGeom prst="line">
            <a:avLst/>
          </a:prstGeom>
          <a:ln w="28575">
            <a:solidFill>
              <a:srgbClr val="000000"/>
            </a:solidFill>
          </a:ln>
        </p:spPr>
        <p:txBody>
          <a:bodyPr lIns="45719" rIns="45719"/>
          <a:lstStyle/>
          <a:p>
            <a:endParaRPr/>
          </a:p>
        </p:txBody>
      </p:sp>
      <p:sp>
        <p:nvSpPr>
          <p:cNvPr id="772" name="Rectangle 55"/>
          <p:cNvSpPr txBox="1"/>
          <p:nvPr/>
        </p:nvSpPr>
        <p:spPr>
          <a:xfrm>
            <a:off x="533400" y="1474787"/>
            <a:ext cx="82296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rgbClr val="A50021"/>
                </a:solidFill>
                <a:latin typeface="Century Gothic"/>
                <a:ea typeface="Century Gothic"/>
                <a:cs typeface="Century Gothic"/>
                <a:sym typeface="Century Gothic"/>
              </a:defRPr>
            </a:lvl1pPr>
          </a:lstStyle>
          <a:p>
            <a:r>
              <a:t>Juliet F. Hulen Memorial Scholarship</a:t>
            </a:r>
          </a:p>
        </p:txBody>
      </p:sp>
      <p:sp>
        <p:nvSpPr>
          <p:cNvPr id="773" name="Text Box 56"/>
          <p:cNvSpPr txBox="1"/>
          <p:nvPr/>
        </p:nvSpPr>
        <p:spPr>
          <a:xfrm>
            <a:off x="755650" y="1978530"/>
            <a:ext cx="7785100" cy="983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600"/>
              </a:spcBef>
              <a:buSzPct val="100000"/>
              <a:buFont typeface="Arial"/>
              <a:buChar char="•"/>
              <a:defRPr sz="2600" b="0">
                <a:latin typeface="Century Gothic"/>
                <a:ea typeface="Century Gothic"/>
                <a:cs typeface="Century Gothic"/>
                <a:sym typeface="Century Gothic"/>
              </a:defRPr>
            </a:pPr>
            <a:r>
              <a:t>  Audrain County, 11 awarded to freshman</a:t>
            </a:r>
          </a:p>
          <a:p>
            <a:pPr marL="457200" lvl="1" indent="0">
              <a:spcBef>
                <a:spcPts val="600"/>
              </a:spcBef>
              <a:buSzPct val="100000"/>
              <a:buFont typeface="Arial"/>
              <a:buChar char="•"/>
              <a:defRPr sz="2600" b="0">
                <a:latin typeface="Century Gothic"/>
                <a:ea typeface="Century Gothic"/>
                <a:cs typeface="Century Gothic"/>
                <a:sym typeface="Century Gothic"/>
              </a:defRPr>
            </a:pPr>
            <a:r>
              <a:t> $1,500</a:t>
            </a:r>
          </a:p>
        </p:txBody>
      </p:sp>
      <p:sp>
        <p:nvSpPr>
          <p:cNvPr id="774" name="Rectangle 57"/>
          <p:cNvSpPr txBox="1"/>
          <p:nvPr/>
        </p:nvSpPr>
        <p:spPr>
          <a:xfrm>
            <a:off x="508000" y="3247231"/>
            <a:ext cx="82296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rgbClr val="A50021"/>
                </a:solidFill>
                <a:latin typeface="Century Gothic"/>
                <a:ea typeface="Century Gothic"/>
                <a:cs typeface="Century Gothic"/>
                <a:sym typeface="Century Gothic"/>
              </a:defRPr>
            </a:lvl1pPr>
          </a:lstStyle>
          <a:p>
            <a:r>
              <a:t>College of Business Ponder</a:t>
            </a:r>
          </a:p>
        </p:txBody>
      </p:sp>
      <p:sp>
        <p:nvSpPr>
          <p:cNvPr id="775" name="Text Box 58"/>
          <p:cNvSpPr txBox="1"/>
          <p:nvPr/>
        </p:nvSpPr>
        <p:spPr>
          <a:xfrm>
            <a:off x="681037" y="3836132"/>
            <a:ext cx="8915401" cy="983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600"/>
              </a:spcBef>
              <a:buSzPct val="100000"/>
              <a:buFont typeface="Arial"/>
              <a:buChar char="•"/>
              <a:defRPr sz="2600" b="0">
                <a:latin typeface="Century Gothic"/>
                <a:ea typeface="Century Gothic"/>
                <a:cs typeface="Century Gothic"/>
                <a:sym typeface="Century Gothic"/>
              </a:defRPr>
            </a:pPr>
            <a:r>
              <a:t> Show financial need</a:t>
            </a:r>
            <a:endParaRPr sz="2800"/>
          </a:p>
          <a:p>
            <a:pPr marL="457200" lvl="1" indent="0">
              <a:spcBef>
                <a:spcPts val="600"/>
              </a:spcBef>
              <a:buSzPct val="100000"/>
              <a:buFont typeface="Arial"/>
              <a:buChar char="•"/>
              <a:defRPr sz="2600" b="0">
                <a:latin typeface="Century Gothic"/>
                <a:ea typeface="Century Gothic"/>
                <a:cs typeface="Century Gothic"/>
                <a:sym typeface="Century Gothic"/>
              </a:defRPr>
            </a:pPr>
            <a:r>
              <a:t> 2 awarded $5,000</a:t>
            </a:r>
          </a:p>
        </p:txBody>
      </p:sp>
      <p:sp>
        <p:nvSpPr>
          <p:cNvPr id="776" name="Rectangle 57"/>
          <p:cNvSpPr txBox="1"/>
          <p:nvPr/>
        </p:nvSpPr>
        <p:spPr>
          <a:xfrm>
            <a:off x="508000" y="4955349"/>
            <a:ext cx="822960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2800">
                <a:solidFill>
                  <a:srgbClr val="A50021"/>
                </a:solidFill>
                <a:latin typeface="Century Gothic"/>
                <a:ea typeface="Century Gothic"/>
                <a:cs typeface="Century Gothic"/>
                <a:sym typeface="Century Gothic"/>
              </a:defRPr>
            </a:lvl1pPr>
          </a:lstStyle>
          <a:p>
            <a:r>
              <a:t>Hal Lister Scholarship</a:t>
            </a:r>
          </a:p>
        </p:txBody>
      </p:sp>
      <p:sp>
        <p:nvSpPr>
          <p:cNvPr id="777" name="Text Box 58"/>
          <p:cNvSpPr txBox="1"/>
          <p:nvPr/>
        </p:nvSpPr>
        <p:spPr>
          <a:xfrm>
            <a:off x="681037" y="5551394"/>
            <a:ext cx="8915401" cy="983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600"/>
              </a:spcBef>
              <a:buSzPct val="100000"/>
              <a:buFont typeface="Arial"/>
              <a:buChar char="•"/>
              <a:defRPr sz="2600" b="0">
                <a:latin typeface="Century Gothic"/>
                <a:ea typeface="Century Gothic"/>
                <a:cs typeface="Century Gothic"/>
                <a:sym typeface="Century Gothic"/>
              </a:defRPr>
            </a:pPr>
            <a:r>
              <a:t> Show financial need</a:t>
            </a:r>
            <a:endParaRPr sz="2800"/>
          </a:p>
          <a:p>
            <a:pPr marL="457200" lvl="1" indent="0">
              <a:spcBef>
                <a:spcPts val="600"/>
              </a:spcBef>
              <a:buSzPct val="100000"/>
              <a:buFont typeface="Arial"/>
              <a:buChar char="•"/>
              <a:defRPr sz="2600" b="0">
                <a:latin typeface="Century Gothic"/>
                <a:ea typeface="Century Gothic"/>
                <a:cs typeface="Century Gothic"/>
                <a:sym typeface="Century Gothic"/>
              </a:defRPr>
            </a:pPr>
            <a:r>
              <a:t> $300</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Rectangle 52"/>
          <p:cNvSpPr txBox="1">
            <a:spLocks noGrp="1"/>
          </p:cNvSpPr>
          <p:nvPr>
            <p:ph type="body" sz="half" idx="1"/>
          </p:nvPr>
        </p:nvSpPr>
        <p:spPr>
          <a:xfrm>
            <a:off x="685800" y="1729581"/>
            <a:ext cx="5257800" cy="4525963"/>
          </a:xfrm>
          <a:prstGeom prst="rect">
            <a:avLst/>
          </a:prstGeom>
        </p:spPr>
        <p:txBody>
          <a:bodyPr/>
          <a:lstStyle/>
          <a:p>
            <a:pPr marL="609600" indent="-609600">
              <a:defRPr b="0">
                <a:latin typeface="Century Gothic"/>
                <a:ea typeface="Century Gothic"/>
                <a:cs typeface="Century Gothic"/>
                <a:sym typeface="Century Gothic"/>
              </a:defRPr>
            </a:pPr>
            <a:r>
              <a:t>Private vs. Public</a:t>
            </a:r>
          </a:p>
          <a:p>
            <a:pPr marL="609600" indent="-609600">
              <a:defRPr b="0">
                <a:latin typeface="Century Gothic"/>
                <a:ea typeface="Century Gothic"/>
                <a:cs typeface="Century Gothic"/>
                <a:sym typeface="Century Gothic"/>
              </a:defRPr>
            </a:pPr>
            <a:r>
              <a:t>Two-year or four-year</a:t>
            </a:r>
          </a:p>
          <a:p>
            <a:pPr marL="609600" indent="-609600">
              <a:defRPr b="0">
                <a:latin typeface="Century Gothic"/>
                <a:ea typeface="Century Gothic"/>
                <a:cs typeface="Century Gothic"/>
                <a:sym typeface="Century Gothic"/>
              </a:defRPr>
            </a:pPr>
            <a:r>
              <a:t>Historically Black Colleges and Universities</a:t>
            </a:r>
          </a:p>
          <a:p>
            <a:pPr marL="609600" indent="-609600">
              <a:defRPr b="0">
                <a:latin typeface="Century Gothic"/>
                <a:ea typeface="Century Gothic"/>
                <a:cs typeface="Century Gothic"/>
                <a:sym typeface="Century Gothic"/>
              </a:defRPr>
            </a:pPr>
            <a:r>
              <a:t>Religious or Secular</a:t>
            </a:r>
          </a:p>
          <a:p>
            <a:pPr marL="609600" indent="-609600">
              <a:defRPr b="0">
                <a:latin typeface="Century Gothic"/>
                <a:ea typeface="Century Gothic"/>
                <a:cs typeface="Century Gothic"/>
                <a:sym typeface="Century Gothic"/>
              </a:defRPr>
            </a:pPr>
            <a:r>
              <a:t>Co-Ed or Single Gender</a:t>
            </a:r>
          </a:p>
        </p:txBody>
      </p:sp>
      <p:sp>
        <p:nvSpPr>
          <p:cNvPr id="257" name="Text Box 53"/>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1: discover your options</a:t>
            </a:r>
          </a:p>
        </p:txBody>
      </p:sp>
      <p:sp>
        <p:nvSpPr>
          <p:cNvPr id="258" name="Line 56"/>
          <p:cNvSpPr/>
          <p:nvPr/>
        </p:nvSpPr>
        <p:spPr>
          <a:xfrm>
            <a:off x="2209800" y="1371600"/>
            <a:ext cx="6019800" cy="0"/>
          </a:xfrm>
          <a:prstGeom prst="line">
            <a:avLst/>
          </a:prstGeom>
          <a:ln w="28575">
            <a:solidFill>
              <a:srgbClr val="000000"/>
            </a:solidFill>
          </a:ln>
        </p:spPr>
        <p:txBody>
          <a:bodyPr lIns="45719" rIns="45719"/>
          <a:lstStyle/>
          <a:p>
            <a:endParaRPr/>
          </a:p>
        </p:txBody>
      </p:sp>
      <p:sp>
        <p:nvSpPr>
          <p:cNvPr id="259" name="Rectangle 51"/>
          <p:cNvSpPr txBox="1">
            <a:spLocks noGrp="1"/>
          </p:cNvSpPr>
          <p:nvPr>
            <p:ph type="title"/>
          </p:nvPr>
        </p:nvSpPr>
        <p:spPr>
          <a:xfrm>
            <a:off x="990600" y="457200"/>
            <a:ext cx="8229600" cy="1143000"/>
          </a:xfrm>
          <a:prstGeom prst="rect">
            <a:avLst/>
          </a:prstGeom>
        </p:spPr>
        <p:txBody>
          <a:bodyPr/>
          <a:lstStyle>
            <a:lvl1pPr>
              <a:defRPr sz="4400" b="1">
                <a:solidFill>
                  <a:srgbClr val="CC9900"/>
                </a:solidFill>
                <a:latin typeface="Century Gothic"/>
                <a:ea typeface="Century Gothic"/>
                <a:cs typeface="Century Gothic"/>
                <a:sym typeface="Century Gothic"/>
              </a:defRPr>
            </a:lvl1pPr>
          </a:lstStyle>
          <a:p>
            <a:r>
              <a:t>Institutional Differences</a:t>
            </a:r>
          </a:p>
        </p:txBody>
      </p:sp>
      <p:pic>
        <p:nvPicPr>
          <p:cNvPr id="260" name="Picture 7" descr="Picture 7"/>
          <p:cNvPicPr>
            <a:picLocks noChangeAspect="1"/>
          </p:cNvPicPr>
          <p:nvPr/>
        </p:nvPicPr>
        <p:blipFill>
          <a:blip r:embed="rId2">
            <a:extLst/>
          </a:blip>
          <a:srcRect l="1541" t="2222" r="3211" b="2221"/>
          <a:stretch>
            <a:fillRect/>
          </a:stretch>
        </p:blipFill>
        <p:spPr>
          <a:xfrm>
            <a:off x="5714999" y="1729580"/>
            <a:ext cx="3130552" cy="4724402"/>
          </a:xfrm>
          <a:prstGeom prst="rect">
            <a:avLst/>
          </a:prstGeom>
          <a:ln>
            <a:solidFill>
              <a:srgbClr val="000000"/>
            </a:solidFill>
            <a:miter/>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1" name="Text Box 4"/>
          <p:cNvSpPr txBox="1"/>
          <p:nvPr/>
        </p:nvSpPr>
        <p:spPr>
          <a:xfrm>
            <a:off x="381000" y="6400800"/>
            <a:ext cx="44958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782" name="Line 5"/>
          <p:cNvSpPr/>
          <p:nvPr/>
        </p:nvSpPr>
        <p:spPr>
          <a:xfrm>
            <a:off x="2286000" y="1676400"/>
            <a:ext cx="6019800" cy="0"/>
          </a:xfrm>
          <a:prstGeom prst="line">
            <a:avLst/>
          </a:prstGeom>
          <a:ln w="28575">
            <a:solidFill>
              <a:srgbClr val="000000"/>
            </a:solidFill>
          </a:ln>
        </p:spPr>
        <p:txBody>
          <a:bodyPr lIns="45719" rIns="45719"/>
          <a:lstStyle/>
          <a:p>
            <a:endParaRPr/>
          </a:p>
        </p:txBody>
      </p:sp>
      <p:sp>
        <p:nvSpPr>
          <p:cNvPr id="783" name="Rectangle 53"/>
          <p:cNvSpPr txBox="1"/>
          <p:nvPr/>
        </p:nvSpPr>
        <p:spPr>
          <a:xfrm>
            <a:off x="3124200" y="2325688"/>
            <a:ext cx="3733800" cy="71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4000">
                <a:solidFill>
                  <a:srgbClr val="A50021"/>
                </a:solidFill>
                <a:latin typeface="Century Gothic"/>
                <a:ea typeface="Century Gothic"/>
                <a:cs typeface="Century Gothic"/>
                <a:sym typeface="Century Gothic"/>
              </a:defRPr>
            </a:lvl1pPr>
          </a:lstStyle>
          <a:p>
            <a:r>
              <a:t>Bright Flight</a:t>
            </a:r>
          </a:p>
        </p:txBody>
      </p:sp>
      <p:sp>
        <p:nvSpPr>
          <p:cNvPr id="784" name="Text Box 54"/>
          <p:cNvSpPr txBox="1"/>
          <p:nvPr/>
        </p:nvSpPr>
        <p:spPr>
          <a:xfrm>
            <a:off x="3527425" y="2998788"/>
            <a:ext cx="6149975" cy="2763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700"/>
              </a:spcBef>
              <a:buSzPct val="100000"/>
              <a:buFont typeface="Arial"/>
              <a:buChar char="•"/>
              <a:defRPr sz="3200" b="0">
                <a:latin typeface="Century Gothic"/>
                <a:ea typeface="Century Gothic"/>
                <a:cs typeface="Century Gothic"/>
                <a:sym typeface="Century Gothic"/>
              </a:defRPr>
            </a:pPr>
            <a:r>
              <a:t> $1,500-3,000 per year</a:t>
            </a:r>
            <a:endParaRPr sz="2800"/>
          </a:p>
          <a:p>
            <a:pPr marL="457200" lvl="1" indent="0">
              <a:spcBef>
                <a:spcPts val="700"/>
              </a:spcBef>
              <a:buSzPct val="100000"/>
              <a:buFont typeface="Arial"/>
              <a:buChar char="•"/>
              <a:defRPr sz="3200" b="0">
                <a:latin typeface="Century Gothic"/>
                <a:ea typeface="Century Gothic"/>
                <a:cs typeface="Century Gothic"/>
                <a:sym typeface="Century Gothic"/>
              </a:defRPr>
            </a:pPr>
            <a:r>
              <a:t> 31+ ACT</a:t>
            </a:r>
            <a:endParaRPr sz="2800"/>
          </a:p>
          <a:p>
            <a:pPr marL="457200" lvl="1" indent="0">
              <a:spcBef>
                <a:spcPts val="700"/>
              </a:spcBef>
              <a:buSzPct val="100000"/>
              <a:buFont typeface="Arial"/>
              <a:buChar char="•"/>
              <a:defRPr sz="3200" b="0">
                <a:latin typeface="Century Gothic"/>
                <a:ea typeface="Century Gothic"/>
                <a:cs typeface="Century Gothic"/>
                <a:sym typeface="Century Gothic"/>
              </a:defRPr>
            </a:pPr>
            <a:r>
              <a:t> Awarded by Missouri Coordinating Board of Higher Education</a:t>
            </a:r>
          </a:p>
        </p:txBody>
      </p:sp>
      <p:pic>
        <p:nvPicPr>
          <p:cNvPr id="785" name="Picture 1" descr="Picture 1"/>
          <p:cNvPicPr>
            <a:picLocks noChangeAspect="1"/>
          </p:cNvPicPr>
          <p:nvPr/>
        </p:nvPicPr>
        <p:blipFill>
          <a:blip r:embed="rId3">
            <a:extLst/>
          </a:blip>
          <a:stretch>
            <a:fillRect/>
          </a:stretch>
        </p:blipFill>
        <p:spPr>
          <a:xfrm>
            <a:off x="509963" y="2325688"/>
            <a:ext cx="3017462" cy="3502412"/>
          </a:xfrm>
          <a:prstGeom prst="rect">
            <a:avLst/>
          </a:prstGeom>
          <a:ln w="12700">
            <a:miter lim="400000"/>
          </a:ln>
        </p:spPr>
      </p:pic>
      <p:sp>
        <p:nvSpPr>
          <p:cNvPr id="786" name="Rectangle 6"/>
          <p:cNvSpPr txBox="1"/>
          <p:nvPr/>
        </p:nvSpPr>
        <p:spPr>
          <a:xfrm>
            <a:off x="685800" y="114651"/>
            <a:ext cx="8229600" cy="1684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5400">
                <a:solidFill>
                  <a:srgbClr val="CC9900"/>
                </a:solidFill>
                <a:latin typeface="Century Gothic"/>
                <a:ea typeface="Century Gothic"/>
                <a:cs typeface="Century Gothic"/>
                <a:sym typeface="Century Gothic"/>
              </a:defRPr>
            </a:lvl1pPr>
          </a:lstStyle>
          <a:p>
            <a:r>
              <a:t>State of Missouri Scholarships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0" name="Picture 6" descr="Picture 6"/>
          <p:cNvPicPr>
            <a:picLocks noChangeAspect="1"/>
          </p:cNvPicPr>
          <p:nvPr/>
        </p:nvPicPr>
        <p:blipFill>
          <a:blip r:embed="rId2">
            <a:extLst/>
          </a:blip>
          <a:stretch>
            <a:fillRect/>
          </a:stretch>
        </p:blipFill>
        <p:spPr>
          <a:xfrm>
            <a:off x="399422" y="2728514"/>
            <a:ext cx="3017462" cy="3502412"/>
          </a:xfrm>
          <a:prstGeom prst="rect">
            <a:avLst/>
          </a:prstGeom>
          <a:ln w="12700">
            <a:miter lim="400000"/>
          </a:ln>
        </p:spPr>
      </p:pic>
      <p:sp>
        <p:nvSpPr>
          <p:cNvPr id="791" name="Rectangle 53"/>
          <p:cNvSpPr txBox="1"/>
          <p:nvPr/>
        </p:nvSpPr>
        <p:spPr>
          <a:xfrm>
            <a:off x="2438400" y="1785221"/>
            <a:ext cx="6248400" cy="12738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90000"/>
              </a:lnSpc>
              <a:defRPr sz="4000">
                <a:solidFill>
                  <a:srgbClr val="A50021"/>
                </a:solidFill>
                <a:latin typeface="Century Gothic"/>
                <a:ea typeface="Century Gothic"/>
                <a:cs typeface="Century Gothic"/>
                <a:sym typeface="Century Gothic"/>
              </a:defRPr>
            </a:lvl1pPr>
          </a:lstStyle>
          <a:p>
            <a:r>
              <a:t>Missouri Community College A+ Scholarship</a:t>
            </a:r>
          </a:p>
        </p:txBody>
      </p:sp>
      <p:sp>
        <p:nvSpPr>
          <p:cNvPr id="792" name="Text Box 54"/>
          <p:cNvSpPr txBox="1"/>
          <p:nvPr/>
        </p:nvSpPr>
        <p:spPr>
          <a:xfrm>
            <a:off x="3194342" y="3094370"/>
            <a:ext cx="5715001" cy="3642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lvl="1" indent="0">
              <a:spcBef>
                <a:spcPts val="500"/>
              </a:spcBef>
              <a:buSzPct val="100000"/>
              <a:buFont typeface="Arial"/>
              <a:buChar char="•"/>
              <a:defRPr sz="2300" b="0">
                <a:latin typeface="Century Gothic"/>
                <a:ea typeface="Century Gothic"/>
                <a:cs typeface="Century Gothic"/>
                <a:sym typeface="Century Gothic"/>
              </a:defRPr>
            </a:pPr>
            <a:r>
              <a:t> Written agreement</a:t>
            </a:r>
            <a:endParaRPr sz="2800"/>
          </a:p>
          <a:p>
            <a:pPr marL="457200" lvl="1" indent="0">
              <a:spcBef>
                <a:spcPts val="500"/>
              </a:spcBef>
              <a:buSzPct val="100000"/>
              <a:buFont typeface="Arial"/>
              <a:buChar char="•"/>
              <a:defRPr sz="2300" b="0">
                <a:latin typeface="Century Gothic"/>
                <a:ea typeface="Century Gothic"/>
                <a:cs typeface="Century Gothic"/>
                <a:sym typeface="Century Gothic"/>
              </a:defRPr>
            </a:pPr>
            <a:r>
              <a:t> Graduate HS with 2.5 GPA</a:t>
            </a:r>
            <a:endParaRPr sz="2800"/>
          </a:p>
          <a:p>
            <a:pPr marL="457200" lvl="1" indent="0">
              <a:spcBef>
                <a:spcPts val="500"/>
              </a:spcBef>
              <a:buSzPct val="100000"/>
              <a:buFont typeface="Arial"/>
              <a:buChar char="•"/>
              <a:defRPr sz="2300" b="0">
                <a:latin typeface="Century Gothic"/>
                <a:ea typeface="Century Gothic"/>
                <a:cs typeface="Century Gothic"/>
                <a:sym typeface="Century Gothic"/>
              </a:defRPr>
            </a:pPr>
            <a:r>
              <a:t> 95% attendance record</a:t>
            </a:r>
            <a:endParaRPr sz="2800"/>
          </a:p>
          <a:p>
            <a:pPr marL="457200" lvl="1" indent="0">
              <a:spcBef>
                <a:spcPts val="500"/>
              </a:spcBef>
              <a:buSzPct val="100000"/>
              <a:buFont typeface="Arial"/>
              <a:buChar char="•"/>
              <a:defRPr sz="2300" b="0">
                <a:latin typeface="Century Gothic"/>
                <a:ea typeface="Century Gothic"/>
                <a:cs typeface="Century Gothic"/>
                <a:sym typeface="Century Gothic"/>
              </a:defRPr>
            </a:pPr>
            <a:r>
              <a:t> 50 hours of unpaid tutoring or mentoring</a:t>
            </a:r>
            <a:endParaRPr sz="2800"/>
          </a:p>
          <a:p>
            <a:pPr marL="457200" lvl="1" indent="0">
              <a:spcBef>
                <a:spcPts val="500"/>
              </a:spcBef>
              <a:buSzPct val="100000"/>
              <a:buFont typeface="Arial"/>
              <a:buChar char="•"/>
              <a:defRPr sz="2300" b="0">
                <a:latin typeface="Century Gothic"/>
                <a:ea typeface="Century Gothic"/>
                <a:cs typeface="Century Gothic"/>
                <a:sym typeface="Century Gothic"/>
              </a:defRPr>
            </a:pPr>
            <a:r>
              <a:t> Record of good citizenship</a:t>
            </a:r>
            <a:endParaRPr sz="2800"/>
          </a:p>
          <a:p>
            <a:pPr marL="457200" lvl="1" indent="0">
              <a:spcBef>
                <a:spcPts val="500"/>
              </a:spcBef>
              <a:buSzPct val="100000"/>
              <a:buFont typeface="Arial"/>
              <a:buChar char="•"/>
              <a:defRPr sz="2300" b="0">
                <a:latin typeface="Century Gothic"/>
                <a:ea typeface="Century Gothic"/>
                <a:cs typeface="Century Gothic"/>
                <a:sym typeface="Century Gothic"/>
              </a:defRPr>
            </a:pPr>
            <a:r>
              <a:t> Attend full-time, public community college or vo-tech school, or private 2yr vo-tech</a:t>
            </a:r>
          </a:p>
        </p:txBody>
      </p:sp>
      <p:sp>
        <p:nvSpPr>
          <p:cNvPr id="793" name="Rectangle 6"/>
          <p:cNvSpPr txBox="1"/>
          <p:nvPr/>
        </p:nvSpPr>
        <p:spPr>
          <a:xfrm>
            <a:off x="399422" y="186689"/>
            <a:ext cx="8744578" cy="1684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5400">
                <a:solidFill>
                  <a:srgbClr val="CC9900"/>
                </a:solidFill>
                <a:latin typeface="Century Gothic"/>
                <a:ea typeface="Century Gothic"/>
                <a:cs typeface="Century Gothic"/>
                <a:sym typeface="Century Gothic"/>
              </a:defRPr>
            </a:lvl1pPr>
          </a:lstStyle>
          <a:p>
            <a:r>
              <a:t>State of Missouri Scholarships</a:t>
            </a:r>
          </a:p>
        </p:txBody>
      </p:sp>
      <p:sp>
        <p:nvSpPr>
          <p:cNvPr id="794" name="Line 5"/>
          <p:cNvSpPr/>
          <p:nvPr/>
        </p:nvSpPr>
        <p:spPr>
          <a:xfrm>
            <a:off x="2286000" y="16764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6" name="Text Box 4"/>
          <p:cNvSpPr txBox="1"/>
          <p:nvPr/>
        </p:nvSpPr>
        <p:spPr>
          <a:xfrm>
            <a:off x="381000" y="6400800"/>
            <a:ext cx="4648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797" name="Rectangle 6"/>
          <p:cNvSpPr txBox="1"/>
          <p:nvPr/>
        </p:nvSpPr>
        <p:spPr>
          <a:xfrm>
            <a:off x="5715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Scholarship Searches</a:t>
            </a:r>
          </a:p>
        </p:txBody>
      </p:sp>
      <p:sp>
        <p:nvSpPr>
          <p:cNvPr id="798" name="Line 5"/>
          <p:cNvSpPr/>
          <p:nvPr/>
        </p:nvSpPr>
        <p:spPr>
          <a:xfrm>
            <a:off x="1990725" y="1447800"/>
            <a:ext cx="6019800" cy="0"/>
          </a:xfrm>
          <a:prstGeom prst="line">
            <a:avLst/>
          </a:prstGeom>
          <a:ln w="28575">
            <a:solidFill>
              <a:srgbClr val="000000"/>
            </a:solidFill>
          </a:ln>
        </p:spPr>
        <p:txBody>
          <a:bodyPr lIns="45719" rIns="45719"/>
          <a:lstStyle/>
          <a:p>
            <a:endParaRPr/>
          </a:p>
        </p:txBody>
      </p:sp>
      <p:sp>
        <p:nvSpPr>
          <p:cNvPr id="799" name="Rectangle 55"/>
          <p:cNvSpPr txBox="1"/>
          <p:nvPr/>
        </p:nvSpPr>
        <p:spPr>
          <a:xfrm>
            <a:off x="228600" y="2286000"/>
            <a:ext cx="8915400" cy="2631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a:solidFill>
                  <a:srgbClr val="A50021"/>
                </a:solidFill>
                <a:latin typeface="Century Gothic"/>
                <a:ea typeface="Century Gothic"/>
                <a:cs typeface="Century Gothic"/>
                <a:sym typeface="Century Gothic"/>
              </a:defRPr>
            </a:pPr>
            <a:r>
              <a:t>FREE</a:t>
            </a:r>
            <a:r>
              <a:rPr sz="3200" b="0">
                <a:solidFill>
                  <a:srgbClr val="000000"/>
                </a:solidFill>
              </a:rPr>
              <a:t> Scholarship searches using the Internet!</a:t>
            </a:r>
            <a:endParaRPr sz="3200"/>
          </a:p>
          <a:p>
            <a:pPr algn="ctr">
              <a:defRPr sz="3200" b="0">
                <a:latin typeface="Century Gothic"/>
                <a:ea typeface="Century Gothic"/>
                <a:cs typeface="Century Gothic"/>
                <a:sym typeface="Century Gothic"/>
              </a:defRPr>
            </a:pPr>
            <a:endParaRPr sz="3200"/>
          </a:p>
          <a:p>
            <a:pPr algn="ctr">
              <a:defRPr sz="3200" b="0">
                <a:latin typeface="Century Gothic"/>
                <a:ea typeface="Century Gothic"/>
                <a:cs typeface="Century Gothic"/>
                <a:sym typeface="Century Gothic"/>
              </a:defRPr>
            </a:pPr>
            <a:r>
              <a:t>Visit</a:t>
            </a:r>
            <a:r>
              <a:rPr b="1"/>
              <a:t> sfa.missouri.edu </a:t>
            </a:r>
            <a:r>
              <a:t>and check out sites like</a:t>
            </a:r>
          </a:p>
          <a:p>
            <a:pPr algn="ctr">
              <a:defRPr sz="3200">
                <a:latin typeface="Century Gothic"/>
                <a:ea typeface="Century Gothic"/>
                <a:cs typeface="Century Gothic"/>
                <a:sym typeface="Century Gothic"/>
              </a:defRPr>
            </a:pPr>
            <a:r>
              <a:t>www.fastweb.com </a:t>
            </a:r>
            <a:r>
              <a:rPr b="0"/>
              <a:t>and</a:t>
            </a:r>
            <a:r>
              <a:t> </a:t>
            </a:r>
          </a:p>
          <a:p>
            <a:pPr algn="ctr">
              <a:defRPr sz="3200">
                <a:latin typeface="Century Gothic"/>
                <a:ea typeface="Century Gothic"/>
                <a:cs typeface="Century Gothic"/>
                <a:sym typeface="Century Gothic"/>
              </a:defRPr>
            </a:pPr>
            <a:r>
              <a:t>www.scholarshipexperts.com</a:t>
            </a:r>
            <a:r>
              <a:rPr b="0"/>
              <a:t>.</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3"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804"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KC Scholars</a:t>
            </a:r>
          </a:p>
        </p:txBody>
      </p:sp>
      <p:sp>
        <p:nvSpPr>
          <p:cNvPr id="805" name="Line 5"/>
          <p:cNvSpPr/>
          <p:nvPr/>
        </p:nvSpPr>
        <p:spPr>
          <a:xfrm>
            <a:off x="1219200" y="1447800"/>
            <a:ext cx="6553200" cy="0"/>
          </a:xfrm>
          <a:prstGeom prst="line">
            <a:avLst/>
          </a:prstGeom>
          <a:ln w="28575">
            <a:solidFill>
              <a:srgbClr val="000000"/>
            </a:solidFill>
          </a:ln>
        </p:spPr>
        <p:txBody>
          <a:bodyPr lIns="45719" rIns="45719"/>
          <a:lstStyle/>
          <a:p>
            <a:endParaRPr/>
          </a:p>
        </p:txBody>
      </p:sp>
      <p:sp>
        <p:nvSpPr>
          <p:cNvPr id="806" name="Text Box 55"/>
          <p:cNvSpPr txBox="1"/>
          <p:nvPr/>
        </p:nvSpPr>
        <p:spPr>
          <a:xfrm>
            <a:off x="571500" y="1676400"/>
            <a:ext cx="8153400" cy="378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3200" b="0">
                <a:latin typeface="Century Gothic"/>
                <a:ea typeface="Century Gothic"/>
                <a:cs typeface="Century Gothic"/>
                <a:sym typeface="Century Gothic"/>
              </a:defRPr>
            </a:lvl1pPr>
          </a:lstStyle>
          <a:p>
            <a:r>
              <a:t>This traditional college scholarship awards up to $10,000 per year for up to five years. It is available to 11th graders and will be awarded directly to the college or university of enrollment from one of the 17 partner schools.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 name="Title 1"/>
          <p:cNvSpPr txBox="1">
            <a:spLocks noGrp="1"/>
          </p:cNvSpPr>
          <p:nvPr>
            <p:ph type="title"/>
          </p:nvPr>
        </p:nvSpPr>
        <p:spPr>
          <a:xfrm>
            <a:off x="271461" y="152400"/>
            <a:ext cx="8229601" cy="1143000"/>
          </a:xfrm>
          <a:prstGeom prst="rect">
            <a:avLst/>
          </a:prstGeom>
        </p:spPr>
        <p:txBody>
          <a:bodyPr/>
          <a:lstStyle>
            <a:lvl1pPr>
              <a:defRPr b="1">
                <a:latin typeface="Century Gothic"/>
                <a:ea typeface="Century Gothic"/>
                <a:cs typeface="Century Gothic"/>
                <a:sym typeface="Century Gothic"/>
              </a:defRPr>
            </a:lvl1pPr>
          </a:lstStyle>
          <a:p>
            <a:r>
              <a:t>Requirements</a:t>
            </a:r>
          </a:p>
        </p:txBody>
      </p:sp>
      <p:sp>
        <p:nvSpPr>
          <p:cNvPr id="809" name="Content Placeholder 2"/>
          <p:cNvSpPr txBox="1">
            <a:spLocks noGrp="1"/>
          </p:cNvSpPr>
          <p:nvPr>
            <p:ph type="body" idx="1"/>
          </p:nvPr>
        </p:nvSpPr>
        <p:spPr>
          <a:xfrm>
            <a:off x="261936" y="1295400"/>
            <a:ext cx="8534401" cy="5261811"/>
          </a:xfrm>
          <a:prstGeom prst="rect">
            <a:avLst/>
          </a:prstGeom>
        </p:spPr>
        <p:txBody>
          <a:bodyPr/>
          <a:lstStyle/>
          <a:p>
            <a:pPr>
              <a:spcBef>
                <a:spcPts val="300"/>
              </a:spcBef>
              <a:defRPr sz="1600" b="0">
                <a:latin typeface="Century Gothic"/>
                <a:ea typeface="Century Gothic"/>
                <a:cs typeface="Century Gothic"/>
                <a:sym typeface="Century Gothic"/>
              </a:defRPr>
            </a:pPr>
            <a:r>
              <a:t>Be a current eleventh grader;</a:t>
            </a:r>
          </a:p>
          <a:p>
            <a:pPr>
              <a:spcBef>
                <a:spcPts val="300"/>
              </a:spcBef>
              <a:defRPr sz="1600" b="0">
                <a:latin typeface="Century Gothic"/>
                <a:ea typeface="Century Gothic"/>
                <a:cs typeface="Century Gothic"/>
                <a:sym typeface="Century Gothic"/>
              </a:defRPr>
            </a:pPr>
            <a:r>
              <a:t>Reside in one of the following six counties: Cass, Clay, Jackson and Platte (MO) or Johnson and Wyandotte (KS);</a:t>
            </a:r>
          </a:p>
          <a:p>
            <a:pPr>
              <a:spcBef>
                <a:spcPts val="300"/>
              </a:spcBef>
              <a:defRPr sz="1600" b="0">
                <a:latin typeface="Century Gothic"/>
                <a:ea typeface="Century Gothic"/>
                <a:cs typeface="Century Gothic"/>
                <a:sym typeface="Century Gothic"/>
              </a:defRPr>
            </a:pPr>
            <a:r>
              <a:t>Attend a public, charter, or private high school or be home-schooled in one of the six counties listed above;</a:t>
            </a:r>
          </a:p>
          <a:p>
            <a:pPr>
              <a:spcBef>
                <a:spcPts val="300"/>
              </a:spcBef>
              <a:defRPr sz="1600" b="0">
                <a:latin typeface="Century Gothic"/>
                <a:ea typeface="Century Gothic"/>
                <a:cs typeface="Century Gothic"/>
                <a:sym typeface="Century Gothic"/>
              </a:defRPr>
            </a:pPr>
            <a:r>
              <a:t>Be a:</a:t>
            </a:r>
          </a:p>
          <a:p>
            <a:pPr marL="742950" lvl="1" indent="-285750">
              <a:spcBef>
                <a:spcPts val="300"/>
              </a:spcBef>
              <a:defRPr sz="1600" b="0">
                <a:latin typeface="Century Gothic"/>
                <a:ea typeface="Century Gothic"/>
                <a:cs typeface="Century Gothic"/>
                <a:sym typeface="Century Gothic"/>
              </a:defRPr>
            </a:pPr>
            <a:r>
              <a:t>United States citizen or National of the United States</a:t>
            </a:r>
            <a:endParaRPr sz="2800"/>
          </a:p>
          <a:p>
            <a:pPr marL="742950" lvl="1" indent="-285750">
              <a:spcBef>
                <a:spcPts val="300"/>
              </a:spcBef>
              <a:defRPr sz="1600" b="0">
                <a:latin typeface="Century Gothic"/>
                <a:ea typeface="Century Gothic"/>
                <a:cs typeface="Century Gothic"/>
                <a:sym typeface="Century Gothic"/>
              </a:defRPr>
            </a:pPr>
            <a:r>
              <a:t>A lawful U.S. permanent resident</a:t>
            </a:r>
            <a:endParaRPr sz="2800"/>
          </a:p>
          <a:p>
            <a:pPr marL="742950" lvl="1" indent="-285750">
              <a:spcBef>
                <a:spcPts val="300"/>
              </a:spcBef>
              <a:defRPr sz="1600" b="0">
                <a:latin typeface="Century Gothic"/>
                <a:ea typeface="Century Gothic"/>
                <a:cs typeface="Century Gothic"/>
                <a:sym typeface="Century Gothic"/>
              </a:defRPr>
            </a:pPr>
            <a:r>
              <a:t>An individual authorized to live and work in the U.S. (this includes DACA students)</a:t>
            </a:r>
            <a:endParaRPr sz="2800"/>
          </a:p>
          <a:p>
            <a:pPr marL="742950" lvl="1" indent="-285750">
              <a:spcBef>
                <a:spcPts val="300"/>
              </a:spcBef>
              <a:defRPr sz="1600" b="0">
                <a:latin typeface="Century Gothic"/>
                <a:ea typeface="Century Gothic"/>
                <a:cs typeface="Century Gothic"/>
                <a:sym typeface="Century Gothic"/>
              </a:defRPr>
            </a:pPr>
            <a:r>
              <a:t>An individual that has filed an application to begin the process towards U.S. permanent residency;</a:t>
            </a:r>
            <a:endParaRPr sz="2800"/>
          </a:p>
          <a:p>
            <a:pPr>
              <a:spcBef>
                <a:spcPts val="300"/>
              </a:spcBef>
              <a:defRPr sz="1600" b="0">
                <a:latin typeface="Century Gothic"/>
                <a:ea typeface="Century Gothic"/>
                <a:cs typeface="Century Gothic"/>
                <a:sym typeface="Century Gothic"/>
              </a:defRPr>
            </a:pPr>
            <a:r>
              <a:t>Have at least a 2.5 cumulative high school GPA (five semesters from 9th grade to the fall semester of 11th grade) or at least a 16 on the ACT or at least an 800 on the SAT); and</a:t>
            </a:r>
          </a:p>
          <a:p>
            <a:pPr>
              <a:spcBef>
                <a:spcPts val="300"/>
              </a:spcBef>
              <a:defRPr sz="1600" b="0">
                <a:latin typeface="Century Gothic"/>
                <a:ea typeface="Century Gothic"/>
                <a:cs typeface="Century Gothic"/>
                <a:sym typeface="Century Gothic"/>
              </a:defRPr>
            </a:pPr>
            <a:r>
              <a:t>Be considered low- or modest-income. Your Expected Family Contribution (EFC) calculation on the Free Application for Federal Student Aid (FAFSA) forecaster must be $12,000 or less.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1" name="Title 1"/>
          <p:cNvSpPr txBox="1">
            <a:spLocks noGrp="1"/>
          </p:cNvSpPr>
          <p:nvPr>
            <p:ph type="title"/>
          </p:nvPr>
        </p:nvSpPr>
        <p:spPr>
          <a:xfrm>
            <a:off x="381000" y="228600"/>
            <a:ext cx="8229600" cy="1143000"/>
          </a:xfrm>
          <a:prstGeom prst="rect">
            <a:avLst/>
          </a:prstGeom>
        </p:spPr>
        <p:txBody>
          <a:bodyPr/>
          <a:lstStyle>
            <a:lvl1pPr>
              <a:defRPr b="1">
                <a:latin typeface="Century Gothic"/>
                <a:ea typeface="Century Gothic"/>
                <a:cs typeface="Century Gothic"/>
                <a:sym typeface="Century Gothic"/>
              </a:defRPr>
            </a:lvl1pPr>
          </a:lstStyle>
          <a:p>
            <a:r>
              <a:t>Timeline</a:t>
            </a:r>
          </a:p>
        </p:txBody>
      </p:sp>
      <p:sp>
        <p:nvSpPr>
          <p:cNvPr id="812" name="Content Placeholder 2"/>
          <p:cNvSpPr txBox="1">
            <a:spLocks noGrp="1"/>
          </p:cNvSpPr>
          <p:nvPr>
            <p:ph type="body" idx="1"/>
          </p:nvPr>
        </p:nvSpPr>
        <p:spPr>
          <a:xfrm>
            <a:off x="685800" y="1371600"/>
            <a:ext cx="8153400" cy="4525963"/>
          </a:xfrm>
          <a:prstGeom prst="rect">
            <a:avLst/>
          </a:prstGeom>
        </p:spPr>
        <p:txBody>
          <a:bodyPr/>
          <a:lstStyle/>
          <a:p>
            <a:pPr marL="438911" indent="-438911" defTabSz="877823">
              <a:spcBef>
                <a:spcPts val="1100"/>
              </a:spcBef>
              <a:defRPr sz="3072" b="0">
                <a:latin typeface="Century Gothic"/>
                <a:ea typeface="Century Gothic"/>
                <a:cs typeface="Century Gothic"/>
                <a:sym typeface="Century Gothic"/>
              </a:defRPr>
            </a:pPr>
            <a:r>
              <a:t>January 1, 2019 – Applications Available</a:t>
            </a:r>
          </a:p>
          <a:p>
            <a:pPr marL="438911" indent="-438911" defTabSz="877823">
              <a:spcBef>
                <a:spcPts val="1100"/>
              </a:spcBef>
              <a:defRPr sz="2304" b="0">
                <a:latin typeface="Century Gothic"/>
                <a:ea typeface="Century Gothic"/>
                <a:cs typeface="Century Gothic"/>
                <a:sym typeface="Century Gothic"/>
              </a:defRPr>
            </a:pPr>
            <a:r>
              <a:t>Application includes</a:t>
            </a:r>
          </a:p>
          <a:p>
            <a:pPr marL="1152144" lvl="1" indent="-438911" defTabSz="877823">
              <a:spcBef>
                <a:spcPts val="1100"/>
              </a:spcBef>
              <a:defRPr sz="2304" b="0">
                <a:latin typeface="Century Gothic"/>
                <a:ea typeface="Century Gothic"/>
                <a:cs typeface="Century Gothic"/>
                <a:sym typeface="Century Gothic"/>
              </a:defRPr>
            </a:pPr>
            <a:r>
              <a:t>Two essay questions </a:t>
            </a:r>
            <a:endParaRPr sz="2688"/>
          </a:p>
          <a:p>
            <a:pPr marL="1152144" lvl="1" indent="-438911" defTabSz="877823">
              <a:spcBef>
                <a:spcPts val="1100"/>
              </a:spcBef>
              <a:defRPr sz="2304" b="0">
                <a:latin typeface="Century Gothic"/>
                <a:ea typeface="Century Gothic"/>
                <a:cs typeface="Century Gothic"/>
                <a:sym typeface="Century Gothic"/>
              </a:defRPr>
            </a:pPr>
            <a:r>
              <a:t>High School transcripts</a:t>
            </a:r>
            <a:endParaRPr sz="2688"/>
          </a:p>
          <a:p>
            <a:pPr marL="1152144" lvl="1" indent="-438911" defTabSz="877823">
              <a:spcBef>
                <a:spcPts val="1100"/>
              </a:spcBef>
              <a:defRPr sz="2304" b="0">
                <a:latin typeface="Century Gothic"/>
                <a:ea typeface="Century Gothic"/>
                <a:cs typeface="Century Gothic"/>
                <a:sym typeface="Century Gothic"/>
              </a:defRPr>
            </a:pPr>
            <a:r>
              <a:t>ACT/SAT (if taken)</a:t>
            </a:r>
            <a:endParaRPr sz="2688"/>
          </a:p>
          <a:p>
            <a:pPr marL="1152144" lvl="1" indent="-438911" defTabSz="877823">
              <a:spcBef>
                <a:spcPts val="1100"/>
              </a:spcBef>
              <a:defRPr sz="2304" b="0">
                <a:latin typeface="Century Gothic"/>
                <a:ea typeface="Century Gothic"/>
                <a:cs typeface="Century Gothic"/>
                <a:sym typeface="Century Gothic"/>
              </a:defRPr>
            </a:pPr>
            <a:r>
              <a:t>Two References</a:t>
            </a:r>
            <a:endParaRPr sz="2688"/>
          </a:p>
          <a:p>
            <a:pPr marL="438911" indent="-438911" defTabSz="877823">
              <a:spcBef>
                <a:spcPts val="1100"/>
              </a:spcBef>
              <a:defRPr sz="3072" b="0">
                <a:latin typeface="Century Gothic"/>
                <a:ea typeface="Century Gothic"/>
                <a:cs typeface="Century Gothic"/>
                <a:sym typeface="Century Gothic"/>
              </a:defRPr>
            </a:pPr>
            <a:r>
              <a:t>March 1, 2019 – Applications Due</a:t>
            </a:r>
          </a:p>
          <a:p>
            <a:pPr marL="438911" indent="-438911" defTabSz="877823">
              <a:spcBef>
                <a:spcPts val="1100"/>
              </a:spcBef>
              <a:defRPr sz="3072" b="0">
                <a:latin typeface="Century Gothic"/>
                <a:ea typeface="Century Gothic"/>
                <a:cs typeface="Century Gothic"/>
                <a:sym typeface="Century Gothic"/>
              </a:defRPr>
            </a:pPr>
            <a:r>
              <a:t>May 2019 – Awards Announcement</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4" name="Title 1"/>
          <p:cNvSpPr txBox="1">
            <a:spLocks noGrp="1"/>
          </p:cNvSpPr>
          <p:nvPr>
            <p:ph type="title"/>
          </p:nvPr>
        </p:nvSpPr>
        <p:spPr>
          <a:xfrm>
            <a:off x="381000" y="316831"/>
            <a:ext cx="8229600" cy="1143001"/>
          </a:xfrm>
          <a:prstGeom prst="rect">
            <a:avLst/>
          </a:prstGeom>
        </p:spPr>
        <p:txBody>
          <a:bodyPr/>
          <a:lstStyle>
            <a:lvl1pPr>
              <a:defRPr b="1">
                <a:latin typeface="Century Gothic"/>
                <a:ea typeface="Century Gothic"/>
                <a:cs typeface="Century Gothic"/>
                <a:sym typeface="Century Gothic"/>
              </a:defRPr>
            </a:lvl1pPr>
          </a:lstStyle>
          <a:p>
            <a:r>
              <a:t>Partner Schools</a:t>
            </a:r>
          </a:p>
        </p:txBody>
      </p:sp>
      <p:sp>
        <p:nvSpPr>
          <p:cNvPr id="815" name="Content Placeholder 2"/>
          <p:cNvSpPr txBox="1">
            <a:spLocks noGrp="1"/>
          </p:cNvSpPr>
          <p:nvPr>
            <p:ph type="body" idx="1"/>
          </p:nvPr>
        </p:nvSpPr>
        <p:spPr>
          <a:xfrm>
            <a:off x="457200" y="1459832"/>
            <a:ext cx="12192000" cy="5105401"/>
          </a:xfrm>
          <a:prstGeom prst="rect">
            <a:avLst/>
          </a:prstGeom>
        </p:spPr>
        <p:txBody>
          <a:bodyPr numCol="3" spcCol="19050"/>
          <a:lstStyle/>
          <a:p>
            <a:pPr>
              <a:spcBef>
                <a:spcPts val="500"/>
              </a:spcBef>
              <a:defRPr sz="2400" b="0">
                <a:latin typeface="Century Gothic"/>
                <a:ea typeface="Century Gothic"/>
                <a:cs typeface="Century Gothic"/>
                <a:sym typeface="Century Gothic"/>
              </a:defRPr>
            </a:pPr>
            <a:r>
              <a:t>Avila</a:t>
            </a:r>
          </a:p>
          <a:p>
            <a:pPr>
              <a:spcBef>
                <a:spcPts val="500"/>
              </a:spcBef>
              <a:defRPr sz="2400" b="0">
                <a:latin typeface="Century Gothic"/>
                <a:ea typeface="Century Gothic"/>
                <a:cs typeface="Century Gothic"/>
                <a:sym typeface="Century Gothic"/>
              </a:defRPr>
            </a:pPr>
            <a:r>
              <a:t>Baker </a:t>
            </a:r>
          </a:p>
          <a:p>
            <a:pPr>
              <a:spcBef>
                <a:spcPts val="500"/>
              </a:spcBef>
              <a:defRPr sz="2400" b="0">
                <a:latin typeface="Century Gothic"/>
                <a:ea typeface="Century Gothic"/>
                <a:cs typeface="Century Gothic"/>
                <a:sym typeface="Century Gothic"/>
              </a:defRPr>
            </a:pPr>
            <a:r>
              <a:t>Donnelly </a:t>
            </a:r>
          </a:p>
          <a:p>
            <a:pPr>
              <a:spcBef>
                <a:spcPts val="500"/>
              </a:spcBef>
              <a:defRPr sz="2400" b="0">
                <a:latin typeface="Century Gothic"/>
                <a:ea typeface="Century Gothic"/>
                <a:cs typeface="Century Gothic"/>
                <a:sym typeface="Century Gothic"/>
              </a:defRPr>
            </a:pPr>
            <a:r>
              <a:t>JCCC</a:t>
            </a:r>
          </a:p>
          <a:p>
            <a:pPr>
              <a:spcBef>
                <a:spcPts val="500"/>
              </a:spcBef>
              <a:defRPr sz="2400" b="0">
                <a:latin typeface="Century Gothic"/>
                <a:ea typeface="Century Gothic"/>
                <a:cs typeface="Century Gothic"/>
                <a:sym typeface="Century Gothic"/>
              </a:defRPr>
            </a:pPr>
            <a:r>
              <a:t>Kansas City Art Institute </a:t>
            </a:r>
          </a:p>
          <a:p>
            <a:pPr>
              <a:spcBef>
                <a:spcPts val="500"/>
              </a:spcBef>
              <a:defRPr sz="2400" b="0">
                <a:latin typeface="Century Gothic"/>
                <a:ea typeface="Century Gothic"/>
                <a:cs typeface="Century Gothic"/>
                <a:sym typeface="Century Gothic"/>
              </a:defRPr>
            </a:pPr>
            <a:r>
              <a:t>KCKCC</a:t>
            </a:r>
          </a:p>
          <a:p>
            <a:pPr>
              <a:spcBef>
                <a:spcPts val="500"/>
              </a:spcBef>
              <a:defRPr sz="2400" b="0">
                <a:latin typeface="Century Gothic"/>
                <a:ea typeface="Century Gothic"/>
                <a:cs typeface="Century Gothic"/>
                <a:sym typeface="Century Gothic"/>
              </a:defRPr>
            </a:pPr>
            <a:r>
              <a:t>K-State</a:t>
            </a:r>
          </a:p>
          <a:p>
            <a:pPr>
              <a:spcBef>
                <a:spcPts val="500"/>
              </a:spcBef>
              <a:defRPr sz="2400" b="0">
                <a:latin typeface="Century Gothic"/>
                <a:ea typeface="Century Gothic"/>
                <a:cs typeface="Century Gothic"/>
                <a:sym typeface="Century Gothic"/>
              </a:defRPr>
            </a:pPr>
            <a:r>
              <a:t>KU</a:t>
            </a:r>
          </a:p>
          <a:p>
            <a:pPr>
              <a:defRPr sz="2400" b="0">
                <a:latin typeface="Century Gothic"/>
                <a:ea typeface="Century Gothic"/>
                <a:cs typeface="Century Gothic"/>
                <a:sym typeface="Century Gothic"/>
              </a:defRPr>
            </a:pPr>
            <a:endParaRPr/>
          </a:p>
          <a:p>
            <a:pPr>
              <a:defRPr sz="2400" b="0">
                <a:latin typeface="Century Gothic"/>
                <a:ea typeface="Century Gothic"/>
                <a:cs typeface="Century Gothic"/>
                <a:sym typeface="Century Gothic"/>
              </a:defRPr>
            </a:pPr>
            <a:endParaRPr/>
          </a:p>
          <a:p>
            <a:pPr>
              <a:defRPr sz="2400" b="0">
                <a:latin typeface="Century Gothic"/>
                <a:ea typeface="Century Gothic"/>
                <a:cs typeface="Century Gothic"/>
                <a:sym typeface="Century Gothic"/>
              </a:defRPr>
            </a:pPr>
            <a:endParaRPr/>
          </a:p>
          <a:p>
            <a:pPr>
              <a:spcBef>
                <a:spcPts val="500"/>
              </a:spcBef>
              <a:defRPr sz="2400" b="0">
                <a:latin typeface="Century Gothic"/>
                <a:ea typeface="Century Gothic"/>
                <a:cs typeface="Century Gothic"/>
                <a:sym typeface="Century Gothic"/>
              </a:defRPr>
            </a:pPr>
            <a:r>
              <a:t>Metropolitan Community College</a:t>
            </a:r>
          </a:p>
          <a:p>
            <a:pPr>
              <a:spcBef>
                <a:spcPts val="500"/>
              </a:spcBef>
              <a:defRPr sz="2400" b="0">
                <a:latin typeface="Century Gothic"/>
                <a:ea typeface="Century Gothic"/>
                <a:cs typeface="Century Gothic"/>
                <a:sym typeface="Century Gothic"/>
              </a:defRPr>
            </a:pPr>
            <a:r>
              <a:t>Park University</a:t>
            </a:r>
          </a:p>
          <a:p>
            <a:pPr>
              <a:spcBef>
                <a:spcPts val="500"/>
              </a:spcBef>
              <a:defRPr sz="2400" b="0">
                <a:latin typeface="Century Gothic"/>
                <a:ea typeface="Century Gothic"/>
                <a:cs typeface="Century Gothic"/>
                <a:sym typeface="Century Gothic"/>
              </a:defRPr>
            </a:pPr>
            <a:r>
              <a:t>Rockhurst University</a:t>
            </a:r>
          </a:p>
          <a:p>
            <a:pPr>
              <a:spcBef>
                <a:spcPts val="500"/>
              </a:spcBef>
              <a:defRPr sz="2400" b="0">
                <a:latin typeface="Century Gothic"/>
                <a:ea typeface="Century Gothic"/>
                <a:cs typeface="Century Gothic"/>
                <a:sym typeface="Century Gothic"/>
              </a:defRPr>
            </a:pPr>
            <a:r>
              <a:t>UCM</a:t>
            </a:r>
          </a:p>
          <a:p>
            <a:pPr>
              <a:spcBef>
                <a:spcPts val="500"/>
              </a:spcBef>
              <a:defRPr sz="2400" b="0">
                <a:latin typeface="Century Gothic"/>
                <a:ea typeface="Century Gothic"/>
                <a:cs typeface="Century Gothic"/>
                <a:sym typeface="Century Gothic"/>
              </a:defRPr>
            </a:pPr>
            <a:r>
              <a:t>Mizzou </a:t>
            </a:r>
          </a:p>
          <a:p>
            <a:pPr>
              <a:spcBef>
                <a:spcPts val="500"/>
              </a:spcBef>
              <a:defRPr sz="2400" b="0">
                <a:latin typeface="Century Gothic"/>
                <a:ea typeface="Century Gothic"/>
                <a:cs typeface="Century Gothic"/>
                <a:sym typeface="Century Gothic"/>
              </a:defRPr>
            </a:pPr>
            <a:r>
              <a:t>UMKC </a:t>
            </a:r>
          </a:p>
          <a:p>
            <a:pPr>
              <a:spcBef>
                <a:spcPts val="500"/>
              </a:spcBef>
              <a:defRPr sz="2400" b="0">
                <a:latin typeface="Century Gothic"/>
                <a:ea typeface="Century Gothic"/>
                <a:cs typeface="Century Gothic"/>
                <a:sym typeface="Century Gothic"/>
              </a:defRPr>
            </a:pPr>
            <a:r>
              <a:t>Western Governors University </a:t>
            </a:r>
          </a:p>
          <a:p>
            <a:pPr>
              <a:spcBef>
                <a:spcPts val="500"/>
              </a:spcBef>
              <a:defRPr sz="2400" b="0">
                <a:latin typeface="Century Gothic"/>
                <a:ea typeface="Century Gothic"/>
                <a:cs typeface="Century Gothic"/>
                <a:sym typeface="Century Gothic"/>
              </a:defRPr>
            </a:pPr>
            <a:r>
              <a:t>William Jewel</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7" name="Text Box 4"/>
          <p:cNvSpPr txBox="1"/>
          <p:nvPr/>
        </p:nvSpPr>
        <p:spPr>
          <a:xfrm>
            <a:off x="381000" y="6400800"/>
            <a:ext cx="44958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818" name="Rectangle 6"/>
          <p:cNvSpPr txBox="1"/>
          <p:nvPr/>
        </p:nvSpPr>
        <p:spPr>
          <a:xfrm>
            <a:off x="904875" y="5194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Helpful hints</a:t>
            </a:r>
          </a:p>
        </p:txBody>
      </p:sp>
      <p:sp>
        <p:nvSpPr>
          <p:cNvPr id="819"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820" name="Rectangle 7"/>
          <p:cNvSpPr txBox="1"/>
          <p:nvPr/>
        </p:nvSpPr>
        <p:spPr>
          <a:xfrm>
            <a:off x="762000" y="1600200"/>
            <a:ext cx="7772400" cy="5116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Folders</a:t>
            </a:r>
            <a:endParaRPr>
              <a:latin typeface="Arial"/>
              <a:ea typeface="Arial"/>
              <a:cs typeface="Arial"/>
              <a:sym typeface="Arial"/>
            </a:endParaRPr>
          </a:p>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Do a resume</a:t>
            </a:r>
            <a:endParaRPr>
              <a:latin typeface="Arial"/>
              <a:ea typeface="Arial"/>
              <a:cs typeface="Arial"/>
              <a:sym typeface="Arial"/>
            </a:endParaRPr>
          </a:p>
          <a:p>
            <a:pPr lvl="1">
              <a:spcBef>
                <a:spcPts val="600"/>
              </a:spcBef>
              <a:defRPr sz="2800" b="0">
                <a:latin typeface="Century Gothic"/>
                <a:ea typeface="Century Gothic"/>
                <a:cs typeface="Century Gothic"/>
                <a:sym typeface="Century Gothic"/>
              </a:defRPr>
            </a:pPr>
            <a:r>
              <a:t>  - Honors, Awards, Clubs, Work </a:t>
            </a:r>
            <a:endParaRPr>
              <a:latin typeface="Arial"/>
              <a:ea typeface="Arial"/>
              <a:cs typeface="Arial"/>
              <a:sym typeface="Arial"/>
            </a:endParaRPr>
          </a:p>
          <a:p>
            <a:pPr lvl="1">
              <a:spcBef>
                <a:spcPts val="600"/>
              </a:spcBef>
              <a:defRPr sz="2800" b="0">
                <a:latin typeface="Century Gothic"/>
                <a:ea typeface="Century Gothic"/>
                <a:cs typeface="Century Gothic"/>
                <a:sym typeface="Century Gothic"/>
              </a:defRPr>
            </a:pPr>
            <a:r>
              <a:t>  - Volunteer Work</a:t>
            </a:r>
            <a:endParaRPr>
              <a:latin typeface="Arial"/>
              <a:ea typeface="Arial"/>
              <a:cs typeface="Arial"/>
              <a:sym typeface="Arial"/>
            </a:endParaRPr>
          </a:p>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Essays</a:t>
            </a:r>
            <a:endParaRPr>
              <a:latin typeface="Arial"/>
              <a:ea typeface="Arial"/>
              <a:cs typeface="Arial"/>
              <a:sym typeface="Arial"/>
            </a:endParaRPr>
          </a:p>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Use scholarship search engines</a:t>
            </a:r>
            <a:endParaRPr>
              <a:latin typeface="Arial"/>
              <a:ea typeface="Arial"/>
              <a:cs typeface="Arial"/>
              <a:sym typeface="Arial"/>
            </a:endParaRPr>
          </a:p>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Apply for local scholarships</a:t>
            </a:r>
            <a:endParaRPr>
              <a:latin typeface="Arial"/>
              <a:ea typeface="Arial"/>
              <a:cs typeface="Arial"/>
              <a:sym typeface="Arial"/>
            </a:endParaRPr>
          </a:p>
          <a:p>
            <a:pPr marL="514350" indent="-514350">
              <a:spcBef>
                <a:spcPts val="600"/>
              </a:spcBef>
              <a:buClr>
                <a:srgbClr val="000000"/>
              </a:buClr>
              <a:buSzPct val="100000"/>
              <a:buFont typeface="Arial"/>
              <a:buChar char="•"/>
              <a:defRPr sz="2800" b="0">
                <a:latin typeface="Century Gothic"/>
                <a:ea typeface="Century Gothic"/>
                <a:cs typeface="Century Gothic"/>
                <a:sym typeface="Century Gothic"/>
              </a:defRPr>
            </a:pPr>
            <a:r>
              <a:t>Ask for help</a:t>
            </a:r>
            <a:endParaRPr>
              <a:latin typeface="Arial"/>
              <a:ea typeface="Arial"/>
              <a:cs typeface="Arial"/>
              <a:sym typeface="Arial"/>
            </a:endParaRPr>
          </a:p>
          <a:p>
            <a:pPr marL="514350" indent="-514350">
              <a:spcBef>
                <a:spcPts val="400"/>
              </a:spcBef>
              <a:buClr>
                <a:srgbClr val="000000"/>
              </a:buClr>
              <a:buSzPct val="100000"/>
              <a:buAutoNum type="arabicPeriod"/>
              <a:defRPr sz="2800" b="0">
                <a:latin typeface="Century Gothic"/>
                <a:ea typeface="Century Gothic"/>
                <a:cs typeface="Century Gothic"/>
                <a:sym typeface="Century Gothic"/>
              </a:defRPr>
            </a:pPr>
            <a:endParaRPr>
              <a:latin typeface="Arial"/>
              <a:ea typeface="Arial"/>
              <a:cs typeface="Arial"/>
              <a:sym typeface="Arial"/>
            </a:endParaRP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rgbClr val="E69900"/>
        </a:solidFill>
        <a:effectLst/>
      </p:bgPr>
    </p:bg>
    <p:spTree>
      <p:nvGrpSpPr>
        <p:cNvPr id="1" name=""/>
        <p:cNvGrpSpPr/>
        <p:nvPr/>
      </p:nvGrpSpPr>
      <p:grpSpPr>
        <a:xfrm>
          <a:off x="0" y="0"/>
          <a:ext cx="0" cy="0"/>
          <a:chOff x="0" y="0"/>
          <a:chExt cx="0" cy="0"/>
        </a:xfrm>
      </p:grpSpPr>
      <p:sp>
        <p:nvSpPr>
          <p:cNvPr id="822" name="Rounded Rectangle 3"/>
          <p:cNvSpPr/>
          <p:nvPr/>
        </p:nvSpPr>
        <p:spPr>
          <a:xfrm>
            <a:off x="152400" y="762000"/>
            <a:ext cx="3532188" cy="2667000"/>
          </a:xfrm>
          <a:prstGeom prst="roundRect">
            <a:avLst>
              <a:gd name="adj" fmla="val 10000"/>
            </a:avLst>
          </a:prstGeom>
          <a:blipFill>
            <a:blip r:embed="rId2"/>
            <a:stretch>
              <a:fillRect/>
            </a:stretch>
          </a:blipFill>
          <a:ln w="25400">
            <a:solidFill>
              <a:srgbClr val="808080"/>
            </a:solidFill>
          </a:ln>
        </p:spPr>
        <p:txBody>
          <a:bodyPr lIns="45719" rIns="45719"/>
          <a:lstStyle/>
          <a:p>
            <a:pPr>
              <a:defRPr b="0">
                <a:latin typeface="Arial"/>
                <a:ea typeface="Arial"/>
                <a:cs typeface="Arial"/>
                <a:sym typeface="Arial"/>
              </a:defRPr>
            </a:pPr>
            <a:endParaRPr/>
          </a:p>
        </p:txBody>
      </p:sp>
      <p:grpSp>
        <p:nvGrpSpPr>
          <p:cNvPr id="825" name="Group 4"/>
          <p:cNvGrpSpPr/>
          <p:nvPr/>
        </p:nvGrpSpPr>
        <p:grpSpPr>
          <a:xfrm>
            <a:off x="4572000" y="2108200"/>
            <a:ext cx="4565650" cy="2362201"/>
            <a:chOff x="0" y="0"/>
            <a:chExt cx="4565650" cy="2362200"/>
          </a:xfrm>
        </p:grpSpPr>
        <p:sp>
          <p:nvSpPr>
            <p:cNvPr id="823" name="Rounded Rectangle 6"/>
            <p:cNvSpPr/>
            <p:nvPr/>
          </p:nvSpPr>
          <p:spPr>
            <a:xfrm>
              <a:off x="0" y="0"/>
              <a:ext cx="4565650" cy="2362201"/>
            </a:xfrm>
            <a:prstGeom prst="roundRect">
              <a:avLst>
                <a:gd name="adj" fmla="val 10000"/>
              </a:avLst>
            </a:prstGeom>
            <a:solidFill>
              <a:srgbClr val="000000"/>
            </a:solidFill>
            <a:ln w="25400" cap="flat">
              <a:solidFill>
                <a:srgbClr val="808080"/>
              </a:solidFill>
              <a:prstDash val="solid"/>
              <a:round/>
            </a:ln>
            <a:effectLst/>
          </p:spPr>
          <p:txBody>
            <a:bodyPr wrap="square" lIns="45719" tIns="45719" rIns="45719" bIns="45719" numCol="1" anchor="t">
              <a:noAutofit/>
            </a:bodyPr>
            <a:lstStyle/>
            <a:p>
              <a:pPr>
                <a:defRPr b="0">
                  <a:latin typeface="Arial"/>
                  <a:ea typeface="Arial"/>
                  <a:cs typeface="Arial"/>
                  <a:sym typeface="Arial"/>
                </a:defRPr>
              </a:pPr>
              <a:endParaRPr/>
            </a:p>
          </p:txBody>
        </p:sp>
        <p:sp>
          <p:nvSpPr>
            <p:cNvPr id="824" name="Rounded Rectangle 4"/>
            <p:cNvSpPr txBox="1"/>
            <p:nvPr/>
          </p:nvSpPr>
          <p:spPr>
            <a:xfrm>
              <a:off x="500063" y="330199"/>
              <a:ext cx="3565525" cy="176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lvl1pPr algn="ctr" defTabSz="1022350">
                <a:lnSpc>
                  <a:spcPct val="90000"/>
                </a:lnSpc>
                <a:spcBef>
                  <a:spcPts val="2200"/>
                </a:spcBef>
                <a:defRPr sz="5400" b="0">
                  <a:solidFill>
                    <a:schemeClr val="accent3">
                      <a:lumOff val="44000"/>
                    </a:schemeClr>
                  </a:solidFill>
                  <a:latin typeface="Century Gothic"/>
                  <a:ea typeface="Century Gothic"/>
                  <a:cs typeface="Century Gothic"/>
                  <a:sym typeface="Century Gothic"/>
                </a:defRPr>
              </a:lvl1pPr>
            </a:lstStyle>
            <a:p>
              <a:r>
                <a:t>The FAFSA Process</a:t>
              </a:r>
            </a:p>
          </p:txBody>
        </p:sp>
      </p:grpSp>
      <p:pic>
        <p:nvPicPr>
          <p:cNvPr id="826" name="Picture 1" descr="Picture 1"/>
          <p:cNvPicPr>
            <a:picLocks noChangeAspect="1"/>
          </p:cNvPicPr>
          <p:nvPr/>
        </p:nvPicPr>
        <p:blipFill>
          <a:blip r:embed="rId3">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8" name="Text Box 4"/>
          <p:cNvSpPr txBox="1"/>
          <p:nvPr/>
        </p:nvSpPr>
        <p:spPr>
          <a:xfrm>
            <a:off x="381000" y="6400800"/>
            <a:ext cx="4775462"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200"/>
              </a:spcBef>
              <a:defRPr sz="2000" b="0">
                <a:latin typeface="Viner Hand ITC"/>
                <a:ea typeface="Viner Hand ITC"/>
                <a:cs typeface="Viner Hand ITC"/>
                <a:sym typeface="Viner Hand ITC"/>
              </a:defRPr>
            </a:lvl1pPr>
          </a:lstStyle>
          <a:p>
            <a:r>
              <a:rPr dirty="0">
                <a:latin typeface="Century Gothic" panose="020B0502020202020204" pitchFamily="34" charset="0"/>
              </a:rPr>
              <a:t>Lesson 5: financing your education</a:t>
            </a:r>
          </a:p>
        </p:txBody>
      </p:sp>
      <p:sp>
        <p:nvSpPr>
          <p:cNvPr id="829" name="Rectangle 6"/>
          <p:cNvSpPr txBox="1"/>
          <p:nvPr/>
        </p:nvSpPr>
        <p:spPr>
          <a:xfrm>
            <a:off x="914400" y="5194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The FAFSA</a:t>
            </a:r>
          </a:p>
        </p:txBody>
      </p:sp>
      <p:sp>
        <p:nvSpPr>
          <p:cNvPr id="830"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831" name="Rectangle 7"/>
          <p:cNvSpPr txBox="1"/>
          <p:nvPr/>
        </p:nvSpPr>
        <p:spPr>
          <a:xfrm>
            <a:off x="762000" y="1600200"/>
            <a:ext cx="7772400" cy="40335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spcBef>
                <a:spcPts val="700"/>
              </a:spcBef>
              <a:buClr>
                <a:srgbClr val="000000"/>
              </a:buClr>
              <a:buSzPct val="100000"/>
              <a:buFont typeface="Arial"/>
              <a:buChar char="•"/>
              <a:defRPr sz="3000" b="0">
                <a:latin typeface="Century Gothic"/>
                <a:ea typeface="Century Gothic"/>
                <a:cs typeface="Century Gothic"/>
                <a:sym typeface="Century Gothic"/>
              </a:defRPr>
            </a:pPr>
            <a:r>
              <a:t>Students starting after Fall 2017 will be able to use prior-prior year (PPY) tax information</a:t>
            </a:r>
            <a:endParaRPr>
              <a:latin typeface="Arial"/>
              <a:ea typeface="Arial"/>
              <a:cs typeface="Arial"/>
              <a:sym typeface="Arial"/>
            </a:endParaRPr>
          </a:p>
          <a:p>
            <a:pPr marL="457200" indent="-457200">
              <a:spcBef>
                <a:spcPts val="700"/>
              </a:spcBef>
              <a:buClr>
                <a:srgbClr val="000000"/>
              </a:buClr>
              <a:buSzPct val="100000"/>
              <a:buFont typeface="Arial"/>
              <a:buChar char="•"/>
              <a:defRPr sz="3000" b="0">
                <a:latin typeface="Century Gothic"/>
                <a:ea typeface="Century Gothic"/>
                <a:cs typeface="Century Gothic"/>
                <a:sym typeface="Century Gothic"/>
              </a:defRPr>
            </a:pPr>
            <a:r>
              <a:t>Families will have an earlier and more accurate idea of their anticipated financial aid and college costs</a:t>
            </a:r>
            <a:endParaRPr>
              <a:latin typeface="Arial"/>
              <a:ea typeface="Arial"/>
              <a:cs typeface="Arial"/>
              <a:sym typeface="Arial"/>
            </a:endParaRPr>
          </a:p>
          <a:p>
            <a:pPr marL="457200" indent="-457200">
              <a:spcBef>
                <a:spcPts val="700"/>
              </a:spcBef>
              <a:buClr>
                <a:srgbClr val="000000"/>
              </a:buClr>
              <a:buSzPct val="100000"/>
              <a:buFont typeface="Arial"/>
              <a:buChar char="•"/>
              <a:defRPr sz="3000" b="0">
                <a:latin typeface="Century Gothic"/>
                <a:ea typeface="Century Gothic"/>
                <a:cs typeface="Century Gothic"/>
                <a:sym typeface="Century Gothic"/>
              </a:defRPr>
            </a:pPr>
            <a:r>
              <a:t>Schools and colleges are still adapting to the new dates</a:t>
            </a:r>
          </a:p>
        </p:txBody>
      </p:sp>
      <p:pic>
        <p:nvPicPr>
          <p:cNvPr id="832" name="Picture 9" descr="Picture 9"/>
          <p:cNvPicPr>
            <a:picLocks noChangeAspect="1"/>
          </p:cNvPicPr>
          <p:nvPr/>
        </p:nvPicPr>
        <p:blipFill>
          <a:blip r:embed="rId3">
            <a:extLst/>
          </a:blip>
          <a:stretch>
            <a:fillRect/>
          </a:stretch>
        </p:blipFill>
        <p:spPr>
          <a:xfrm>
            <a:off x="7425714" y="4876800"/>
            <a:ext cx="1706563" cy="21336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Rectangle 2"/>
          <p:cNvSpPr txBox="1">
            <a:spLocks noGrp="1"/>
          </p:cNvSpPr>
          <p:nvPr>
            <p:ph type="title"/>
          </p:nvPr>
        </p:nvSpPr>
        <p:spPr>
          <a:prstGeom prst="rect">
            <a:avLst/>
          </a:prstGeom>
        </p:spPr>
        <p:txBody>
          <a:bodyPr/>
          <a:lstStyle>
            <a:lvl1pPr>
              <a:defRPr b="1">
                <a:solidFill>
                  <a:srgbClr val="CC9900"/>
                </a:solidFill>
                <a:latin typeface="Century Gothic"/>
                <a:ea typeface="Century Gothic"/>
                <a:cs typeface="Century Gothic"/>
                <a:sym typeface="Century Gothic"/>
              </a:defRPr>
            </a:lvl1pPr>
          </a:lstStyle>
          <a:p>
            <a:r>
              <a:t>Selection Priorities</a:t>
            </a:r>
          </a:p>
        </p:txBody>
      </p:sp>
      <p:sp>
        <p:nvSpPr>
          <p:cNvPr id="263" name="Rectangle 3"/>
          <p:cNvSpPr txBox="1">
            <a:spLocks noGrp="1"/>
          </p:cNvSpPr>
          <p:nvPr>
            <p:ph type="body" sz="half" idx="1"/>
          </p:nvPr>
        </p:nvSpPr>
        <p:spPr>
          <a:xfrm>
            <a:off x="990600" y="2332038"/>
            <a:ext cx="3505200" cy="4525963"/>
          </a:xfrm>
          <a:prstGeom prst="rect">
            <a:avLst/>
          </a:prstGeom>
        </p:spPr>
        <p:txBody>
          <a:bodyPr/>
          <a:lstStyle/>
          <a:p>
            <a:pPr>
              <a:defRPr b="0">
                <a:latin typeface="Century Gothic"/>
                <a:ea typeface="Century Gothic"/>
                <a:cs typeface="Century Gothic"/>
                <a:sym typeface="Century Gothic"/>
              </a:defRPr>
            </a:pPr>
            <a:r>
              <a:t>Prestige</a:t>
            </a:r>
          </a:p>
          <a:p>
            <a:pPr>
              <a:defRPr b="0">
                <a:latin typeface="Century Gothic"/>
                <a:ea typeface="Century Gothic"/>
                <a:cs typeface="Century Gothic"/>
                <a:sym typeface="Century Gothic"/>
              </a:defRPr>
            </a:pPr>
            <a:r>
              <a:t>Selectivity</a:t>
            </a:r>
          </a:p>
          <a:p>
            <a:pPr>
              <a:defRPr b="0">
                <a:latin typeface="Century Gothic"/>
                <a:ea typeface="Century Gothic"/>
                <a:cs typeface="Century Gothic"/>
                <a:sym typeface="Century Gothic"/>
              </a:defRPr>
            </a:pPr>
            <a:r>
              <a:t>Legacy</a:t>
            </a:r>
          </a:p>
          <a:p>
            <a:pPr>
              <a:defRPr b="0">
                <a:latin typeface="Century Gothic"/>
                <a:ea typeface="Century Gothic"/>
                <a:cs typeface="Century Gothic"/>
                <a:sym typeface="Century Gothic"/>
              </a:defRPr>
            </a:pPr>
            <a:r>
              <a:t>Where your friends are going</a:t>
            </a:r>
          </a:p>
        </p:txBody>
      </p:sp>
      <p:sp>
        <p:nvSpPr>
          <p:cNvPr id="264" name="Line 53"/>
          <p:cNvSpPr/>
          <p:nvPr/>
        </p:nvSpPr>
        <p:spPr>
          <a:xfrm>
            <a:off x="2209800" y="1219200"/>
            <a:ext cx="6019800" cy="0"/>
          </a:xfrm>
          <a:prstGeom prst="line">
            <a:avLst/>
          </a:prstGeom>
          <a:ln w="28575">
            <a:solidFill>
              <a:srgbClr val="000000"/>
            </a:solidFill>
          </a:ln>
        </p:spPr>
        <p:txBody>
          <a:bodyPr lIns="45719" rIns="45719"/>
          <a:lstStyle/>
          <a:p>
            <a:endParaRPr/>
          </a:p>
        </p:txBody>
      </p:sp>
      <p:pic>
        <p:nvPicPr>
          <p:cNvPr id="265" name="Picture 7" descr="Picture 7"/>
          <p:cNvPicPr>
            <a:picLocks noChangeAspect="1"/>
          </p:cNvPicPr>
          <p:nvPr/>
        </p:nvPicPr>
        <p:blipFill>
          <a:blip r:embed="rId2">
            <a:extLst/>
          </a:blip>
          <a:stretch>
            <a:fillRect/>
          </a:stretch>
        </p:blipFill>
        <p:spPr>
          <a:xfrm>
            <a:off x="4038600" y="2614613"/>
            <a:ext cx="4648200" cy="3276601"/>
          </a:xfrm>
          <a:prstGeom prst="rect">
            <a:avLst/>
          </a:prstGeom>
          <a:ln>
            <a:solidFill>
              <a:srgbClr val="000000"/>
            </a:solidFill>
            <a:miter/>
          </a:ln>
        </p:spPr>
      </p:pic>
      <p:sp>
        <p:nvSpPr>
          <p:cNvPr id="266" name="TextBox 8"/>
          <p:cNvSpPr txBox="1"/>
          <p:nvPr/>
        </p:nvSpPr>
        <p:spPr>
          <a:xfrm>
            <a:off x="838200" y="1676400"/>
            <a:ext cx="6096000"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700"/>
              </a:spcBef>
              <a:defRPr sz="3200">
                <a:latin typeface="Century Gothic"/>
                <a:ea typeface="Century Gothic"/>
                <a:cs typeface="Century Gothic"/>
                <a:sym typeface="Century Gothic"/>
              </a:defRPr>
            </a:lvl1pPr>
          </a:lstStyle>
          <a:p>
            <a:r>
              <a:t>Some first thoughts…</a:t>
            </a:r>
            <a:endParaRPr sz="800"/>
          </a:p>
        </p:txBody>
      </p:sp>
      <p:sp>
        <p:nvSpPr>
          <p:cNvPr id="267" name="Text Box 53"/>
          <p:cNvSpPr txBox="1"/>
          <p:nvPr/>
        </p:nvSpPr>
        <p:spPr>
          <a:xfrm>
            <a:off x="457200" y="6319837"/>
            <a:ext cx="403860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1: discover your options</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6" name="Rectangle 6"/>
          <p:cNvSpPr txBox="1"/>
          <p:nvPr/>
        </p:nvSpPr>
        <p:spPr>
          <a:xfrm>
            <a:off x="888023" y="443229"/>
            <a:ext cx="8229601"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The FAFSA</a:t>
            </a:r>
          </a:p>
        </p:txBody>
      </p:sp>
      <p:sp>
        <p:nvSpPr>
          <p:cNvPr id="83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838" name="Rectangle 7"/>
          <p:cNvSpPr txBox="1"/>
          <p:nvPr/>
        </p:nvSpPr>
        <p:spPr>
          <a:xfrm>
            <a:off x="609600" y="1447800"/>
            <a:ext cx="7772400" cy="54386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514350" indent="-514350">
              <a:spcBef>
                <a:spcPts val="600"/>
              </a:spcBef>
              <a:buClr>
                <a:srgbClr val="000000"/>
              </a:buClr>
              <a:buSzPct val="100000"/>
              <a:buAutoNum type="arabicPeriod"/>
              <a:defRPr sz="2800" b="0">
                <a:latin typeface="Century Gothic"/>
                <a:ea typeface="Century Gothic"/>
                <a:cs typeface="Century Gothic"/>
                <a:sym typeface="Century Gothic"/>
              </a:defRPr>
            </a:pPr>
            <a:r>
              <a:t>Student/parents complete FAFSA online at </a:t>
            </a:r>
            <a:r>
              <a:rPr u="sng">
                <a:solidFill>
                  <a:srgbClr val="009999"/>
                </a:solidFill>
                <a:uFill>
                  <a:solidFill>
                    <a:srgbClr val="009999"/>
                  </a:solidFill>
                </a:uFill>
                <a:hlinkClick r:id="rId2"/>
              </a:rPr>
              <a:t>www.fafsa.ed.gov</a:t>
            </a:r>
            <a:r>
              <a:t>. after October 1 of senior year</a:t>
            </a:r>
            <a:endParaRPr>
              <a:latin typeface="Arial"/>
              <a:ea typeface="Arial"/>
              <a:cs typeface="Arial"/>
              <a:sym typeface="Arial"/>
            </a:endParaRPr>
          </a:p>
          <a:p>
            <a:pPr marL="514350" indent="-514350">
              <a:spcBef>
                <a:spcPts val="1100"/>
              </a:spcBef>
              <a:buClr>
                <a:srgbClr val="000000"/>
              </a:buClr>
              <a:buSzPct val="100000"/>
              <a:buAutoNum type="arabicPeriod"/>
              <a:defRPr sz="2800" b="0">
                <a:latin typeface="Century Gothic"/>
                <a:ea typeface="Century Gothic"/>
                <a:cs typeface="Century Gothic"/>
                <a:sym typeface="Century Gothic"/>
              </a:defRPr>
            </a:pPr>
            <a:r>
              <a:t>Processing center sends FAFSA information to schools indicated on the application.</a:t>
            </a:r>
            <a:endParaRPr>
              <a:latin typeface="Arial"/>
              <a:ea typeface="Arial"/>
              <a:cs typeface="Arial"/>
              <a:sym typeface="Arial"/>
            </a:endParaRPr>
          </a:p>
          <a:p>
            <a:pPr marL="514350" indent="-514350">
              <a:spcBef>
                <a:spcPts val="1100"/>
              </a:spcBef>
              <a:buClr>
                <a:srgbClr val="000000"/>
              </a:buClr>
              <a:buSzPct val="100000"/>
              <a:buAutoNum type="arabicPeriod"/>
              <a:defRPr sz="2800" b="0">
                <a:latin typeface="Century Gothic"/>
                <a:ea typeface="Century Gothic"/>
                <a:cs typeface="Century Gothic"/>
                <a:sym typeface="Century Gothic"/>
              </a:defRPr>
            </a:pPr>
            <a:r>
              <a:t>Student receives Student Aid Report (SAR) or SAR Acknowledgement for web filers.</a:t>
            </a:r>
            <a:endParaRPr>
              <a:latin typeface="Arial"/>
              <a:ea typeface="Arial"/>
              <a:cs typeface="Arial"/>
              <a:sym typeface="Arial"/>
            </a:endParaRPr>
          </a:p>
          <a:p>
            <a:pPr marL="514350" indent="-514350">
              <a:spcBef>
                <a:spcPts val="1100"/>
              </a:spcBef>
              <a:buClr>
                <a:srgbClr val="000000"/>
              </a:buClr>
              <a:buSzPct val="100000"/>
              <a:buAutoNum type="arabicPeriod"/>
              <a:defRPr sz="2800" b="0">
                <a:latin typeface="Century Gothic"/>
                <a:ea typeface="Century Gothic"/>
                <a:cs typeface="Century Gothic"/>
                <a:sym typeface="Century Gothic"/>
              </a:defRPr>
            </a:pPr>
            <a:r>
              <a:t>School determines student’s financial </a:t>
            </a:r>
          </a:p>
          <a:p>
            <a:pPr>
              <a:spcBef>
                <a:spcPts val="1100"/>
              </a:spcBef>
              <a:defRPr sz="2800" b="0">
                <a:latin typeface="Century Gothic"/>
                <a:ea typeface="Century Gothic"/>
                <a:cs typeface="Century Gothic"/>
                <a:sym typeface="Century Gothic"/>
              </a:defRPr>
            </a:pPr>
            <a:r>
              <a:t>     aid eligibility.</a:t>
            </a:r>
          </a:p>
        </p:txBody>
      </p:sp>
      <p:pic>
        <p:nvPicPr>
          <p:cNvPr id="839" name="Picture 9" descr="Picture 9"/>
          <p:cNvPicPr>
            <a:picLocks noChangeAspect="1"/>
          </p:cNvPicPr>
          <p:nvPr/>
        </p:nvPicPr>
        <p:blipFill>
          <a:blip r:embed="rId3">
            <a:extLst/>
          </a:blip>
          <a:stretch>
            <a:fillRect/>
          </a:stretch>
        </p:blipFill>
        <p:spPr>
          <a:xfrm>
            <a:off x="7696200" y="4926267"/>
            <a:ext cx="1524000" cy="1905356"/>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1" name="Text Box 4"/>
          <p:cNvSpPr txBox="1"/>
          <p:nvPr/>
        </p:nvSpPr>
        <p:spPr>
          <a:xfrm>
            <a:off x="381000" y="6400800"/>
            <a:ext cx="44958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rPr dirty="0"/>
              <a:t>Lesson 5: financing your education</a:t>
            </a:r>
          </a:p>
        </p:txBody>
      </p:sp>
      <p:sp>
        <p:nvSpPr>
          <p:cNvPr id="842"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The FAFSA Formula</a:t>
            </a:r>
          </a:p>
        </p:txBody>
      </p:sp>
      <p:sp>
        <p:nvSpPr>
          <p:cNvPr id="843"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844" name="Rectangle 51"/>
          <p:cNvSpPr txBox="1"/>
          <p:nvPr/>
        </p:nvSpPr>
        <p:spPr>
          <a:xfrm>
            <a:off x="1752600" y="1562100"/>
            <a:ext cx="5638801" cy="406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600">
                <a:solidFill>
                  <a:srgbClr val="A50021"/>
                </a:solidFill>
                <a:latin typeface="Century Gothic"/>
                <a:ea typeface="Century Gothic"/>
                <a:cs typeface="Century Gothic"/>
                <a:sym typeface="Century Gothic"/>
              </a:defRPr>
            </a:pPr>
            <a:r>
              <a:t>BUDGETED COST</a:t>
            </a:r>
            <a:endParaRPr sz="3200"/>
          </a:p>
          <a:p>
            <a:pPr algn="ctr">
              <a:defRPr sz="3600">
                <a:solidFill>
                  <a:srgbClr val="A50021"/>
                </a:solidFill>
                <a:latin typeface="Century Gothic"/>
                <a:ea typeface="Century Gothic"/>
                <a:cs typeface="Century Gothic"/>
                <a:sym typeface="Century Gothic"/>
              </a:defRPr>
            </a:pPr>
            <a:r>
              <a:t> OF ATTENDANCE</a:t>
            </a:r>
            <a:endParaRPr b="0"/>
          </a:p>
          <a:p>
            <a:pPr algn="ctr">
              <a:defRPr b="0" i="1">
                <a:latin typeface="Century Gothic"/>
                <a:ea typeface="Century Gothic"/>
                <a:cs typeface="Century Gothic"/>
                <a:sym typeface="Century Gothic"/>
              </a:defRPr>
            </a:pPr>
            <a:r>
              <a:t>  (from the school or college)</a:t>
            </a:r>
          </a:p>
          <a:p>
            <a:pPr algn="ctr">
              <a:defRPr b="0">
                <a:latin typeface="Century Gothic"/>
                <a:ea typeface="Century Gothic"/>
                <a:cs typeface="Century Gothic"/>
                <a:sym typeface="Century Gothic"/>
              </a:defRPr>
            </a:pPr>
            <a:endParaRPr/>
          </a:p>
          <a:p>
            <a:pPr algn="ctr">
              <a:defRPr sz="3600">
                <a:solidFill>
                  <a:srgbClr val="A50021"/>
                </a:solidFill>
                <a:latin typeface="Century Gothic"/>
                <a:ea typeface="Century Gothic"/>
                <a:cs typeface="Century Gothic"/>
                <a:sym typeface="Century Gothic"/>
              </a:defRPr>
            </a:pPr>
            <a:r>
              <a:t>EXPECTED FAMILY</a:t>
            </a:r>
            <a:endParaRPr sz="3200"/>
          </a:p>
          <a:p>
            <a:pPr algn="ctr">
              <a:defRPr sz="3600">
                <a:solidFill>
                  <a:srgbClr val="A50021"/>
                </a:solidFill>
                <a:latin typeface="Century Gothic"/>
                <a:ea typeface="Century Gothic"/>
                <a:cs typeface="Century Gothic"/>
                <a:sym typeface="Century Gothic"/>
              </a:defRPr>
            </a:pPr>
            <a:r>
              <a:t>    CONTRIBUTION</a:t>
            </a:r>
            <a:endParaRPr b="0"/>
          </a:p>
          <a:p>
            <a:pPr algn="ctr">
              <a:defRPr b="0" i="1">
                <a:latin typeface="Century Gothic"/>
                <a:ea typeface="Century Gothic"/>
                <a:cs typeface="Century Gothic"/>
                <a:sym typeface="Century Gothic"/>
              </a:defRPr>
            </a:pPr>
            <a:r>
              <a:t>      (from the FAFSA form)</a:t>
            </a:r>
          </a:p>
          <a:p>
            <a:pPr algn="ctr">
              <a:defRPr b="0">
                <a:latin typeface="Century Gothic"/>
                <a:ea typeface="Century Gothic"/>
                <a:cs typeface="Century Gothic"/>
                <a:sym typeface="Century Gothic"/>
              </a:defRPr>
            </a:pPr>
            <a:endParaRPr/>
          </a:p>
          <a:p>
            <a:pPr algn="ctr">
              <a:defRPr sz="4000">
                <a:solidFill>
                  <a:srgbClr val="008000"/>
                </a:solidFill>
                <a:latin typeface="Century Gothic"/>
                <a:ea typeface="Century Gothic"/>
                <a:cs typeface="Century Gothic"/>
                <a:sym typeface="Century Gothic"/>
              </a:defRPr>
            </a:pPr>
            <a:r>
              <a:t>FINANCIAL NEED</a:t>
            </a:r>
          </a:p>
        </p:txBody>
      </p:sp>
      <p:sp>
        <p:nvSpPr>
          <p:cNvPr id="845" name="Line 52"/>
          <p:cNvSpPr/>
          <p:nvPr/>
        </p:nvSpPr>
        <p:spPr>
          <a:xfrm>
            <a:off x="2286000" y="4800600"/>
            <a:ext cx="5105400" cy="0"/>
          </a:xfrm>
          <a:prstGeom prst="line">
            <a:avLst/>
          </a:prstGeom>
          <a:ln w="38100">
            <a:solidFill>
              <a:srgbClr val="000000"/>
            </a:solidFill>
          </a:ln>
        </p:spPr>
        <p:txBody>
          <a:bodyPr lIns="45719" rIns="45719"/>
          <a:lstStyle/>
          <a:p>
            <a:endParaRPr/>
          </a:p>
        </p:txBody>
      </p:sp>
      <p:sp>
        <p:nvSpPr>
          <p:cNvPr id="846" name="Line 53"/>
          <p:cNvSpPr/>
          <p:nvPr/>
        </p:nvSpPr>
        <p:spPr>
          <a:xfrm>
            <a:off x="1752600" y="4343400"/>
            <a:ext cx="533400" cy="0"/>
          </a:xfrm>
          <a:prstGeom prst="line">
            <a:avLst/>
          </a:prstGeom>
          <a:ln w="38100">
            <a:solidFill>
              <a:srgbClr val="000000"/>
            </a:solidFill>
          </a:ln>
        </p:spPr>
        <p:txBody>
          <a:bodyPr lIns="45719" rIns="45719"/>
          <a:lstStyle/>
          <a:p>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0"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rPr dirty="0"/>
              <a:t>Lesson 5: financing your education</a:t>
            </a:r>
          </a:p>
        </p:txBody>
      </p:sp>
      <p:sp>
        <p:nvSpPr>
          <p:cNvPr id="851" name="Rectangle 6"/>
          <p:cNvSpPr txBox="1"/>
          <p:nvPr/>
        </p:nvSpPr>
        <p:spPr>
          <a:xfrm>
            <a:off x="533400" y="709930"/>
            <a:ext cx="8610600" cy="789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500">
                <a:solidFill>
                  <a:srgbClr val="CC9900"/>
                </a:solidFill>
                <a:latin typeface="Century Gothic"/>
                <a:ea typeface="Century Gothic"/>
                <a:cs typeface="Century Gothic"/>
                <a:sym typeface="Century Gothic"/>
              </a:defRPr>
            </a:lvl1pPr>
          </a:lstStyle>
          <a:p>
            <a:r>
              <a:t>Expected Family Contribution</a:t>
            </a:r>
          </a:p>
        </p:txBody>
      </p:sp>
      <p:sp>
        <p:nvSpPr>
          <p:cNvPr id="852"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853" name="Rectangle 7"/>
          <p:cNvSpPr txBox="1"/>
          <p:nvPr/>
        </p:nvSpPr>
        <p:spPr>
          <a:xfrm>
            <a:off x="762000" y="2591593"/>
            <a:ext cx="7772400" cy="3572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342900" indent="-342900">
              <a:spcBef>
                <a:spcPts val="800"/>
              </a:spcBef>
              <a:buClr>
                <a:srgbClr val="000000"/>
              </a:buClr>
              <a:buSzPct val="100000"/>
              <a:buFont typeface="Arial"/>
              <a:buChar char="•"/>
              <a:defRPr sz="3600" b="0">
                <a:latin typeface="Century Gothic"/>
                <a:ea typeface="Century Gothic"/>
                <a:cs typeface="Century Gothic"/>
                <a:sym typeface="Century Gothic"/>
              </a:defRPr>
            </a:pPr>
            <a:r>
              <a:t>Student’s income and asset information</a:t>
            </a:r>
            <a:endParaRPr>
              <a:latin typeface="Arial"/>
              <a:ea typeface="Arial"/>
              <a:cs typeface="Arial"/>
              <a:sym typeface="Arial"/>
            </a:endParaRPr>
          </a:p>
          <a:p>
            <a:pPr marL="342900" indent="-342900">
              <a:spcBef>
                <a:spcPts val="800"/>
              </a:spcBef>
              <a:buClr>
                <a:srgbClr val="000000"/>
              </a:buClr>
              <a:buSzPct val="100000"/>
              <a:buFont typeface="Arial"/>
              <a:buChar char="•"/>
              <a:defRPr sz="3600" b="0">
                <a:latin typeface="Century Gothic"/>
                <a:ea typeface="Century Gothic"/>
                <a:cs typeface="Century Gothic"/>
                <a:sym typeface="Century Gothic"/>
              </a:defRPr>
            </a:pPr>
            <a:r>
              <a:t>Parents’ income and asset information</a:t>
            </a:r>
            <a:endParaRPr>
              <a:latin typeface="Arial"/>
              <a:ea typeface="Arial"/>
              <a:cs typeface="Arial"/>
              <a:sym typeface="Arial"/>
            </a:endParaRPr>
          </a:p>
          <a:p>
            <a:pPr marL="342900" indent="-342900">
              <a:spcBef>
                <a:spcPts val="800"/>
              </a:spcBef>
              <a:buClr>
                <a:srgbClr val="000000"/>
              </a:buClr>
              <a:buSzPct val="100000"/>
              <a:buFont typeface="Arial"/>
              <a:buChar char="•"/>
              <a:defRPr sz="3600" b="0">
                <a:latin typeface="Century Gothic"/>
                <a:ea typeface="Century Gothic"/>
                <a:cs typeface="Century Gothic"/>
                <a:sym typeface="Century Gothic"/>
              </a:defRPr>
            </a:pPr>
            <a:r>
              <a:t>Household size and number of children  in college</a:t>
            </a:r>
          </a:p>
        </p:txBody>
      </p:sp>
      <p:sp>
        <p:nvSpPr>
          <p:cNvPr id="854" name="Rectangle 53"/>
          <p:cNvSpPr txBox="1"/>
          <p:nvPr/>
        </p:nvSpPr>
        <p:spPr>
          <a:xfrm>
            <a:off x="533400" y="1787525"/>
            <a:ext cx="5486400" cy="713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90000"/>
              </a:lnSpc>
              <a:defRPr sz="4000">
                <a:solidFill>
                  <a:srgbClr val="A50021"/>
                </a:solidFill>
                <a:latin typeface="Century Gothic"/>
                <a:ea typeface="Century Gothic"/>
                <a:cs typeface="Century Gothic"/>
                <a:sym typeface="Century Gothic"/>
              </a:defRPr>
            </a:lvl1pPr>
          </a:lstStyle>
          <a:p>
            <a:r>
              <a:t>EFC determined by</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6" name="Rectangle 2"/>
          <p:cNvSpPr txBox="1">
            <a:spLocks noGrp="1"/>
          </p:cNvSpPr>
          <p:nvPr>
            <p:ph type="title" idx="4294967295"/>
          </p:nvPr>
        </p:nvSpPr>
        <p:spPr>
          <a:xfrm>
            <a:off x="0" y="304800"/>
            <a:ext cx="9144000" cy="1143000"/>
          </a:xfrm>
          <a:prstGeom prst="rect">
            <a:avLst/>
          </a:prstGeom>
        </p:spPr>
        <p:txBody>
          <a:bodyPr/>
          <a:lstStyle>
            <a:lvl1pPr>
              <a:defRPr sz="4800" b="1">
                <a:latin typeface="Century Gothic"/>
                <a:ea typeface="Century Gothic"/>
                <a:cs typeface="Century Gothic"/>
                <a:sym typeface="Century Gothic"/>
              </a:defRPr>
            </a:lvl1pPr>
          </a:lstStyle>
          <a:p>
            <a:r>
              <a:t>To Determine Financial Need</a:t>
            </a:r>
          </a:p>
        </p:txBody>
      </p:sp>
      <p:sp>
        <p:nvSpPr>
          <p:cNvPr id="857" name="Rectangle 3"/>
          <p:cNvSpPr txBox="1"/>
          <p:nvPr/>
        </p:nvSpPr>
        <p:spPr>
          <a:xfrm>
            <a:off x="617537" y="2286000"/>
            <a:ext cx="1211263" cy="1641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70000"/>
              </a:lnSpc>
              <a:spcBef>
                <a:spcPts val="400"/>
              </a:spcBef>
              <a:defRPr sz="2000">
                <a:latin typeface="Century Gothic"/>
                <a:ea typeface="Century Gothic"/>
                <a:cs typeface="Century Gothic"/>
                <a:sym typeface="Century Gothic"/>
              </a:defRPr>
            </a:pPr>
            <a:r>
              <a:t>College</a:t>
            </a:r>
            <a:endParaRPr sz="3200"/>
          </a:p>
          <a:p>
            <a:pPr marL="342900" indent="-342900" algn="ctr">
              <a:lnSpc>
                <a:spcPct val="70000"/>
              </a:lnSpc>
              <a:spcBef>
                <a:spcPts val="1700"/>
              </a:spcBef>
              <a:defRPr sz="7200">
                <a:latin typeface="Century Gothic"/>
                <a:ea typeface="Century Gothic"/>
                <a:cs typeface="Century Gothic"/>
                <a:sym typeface="Century Gothic"/>
              </a:defRPr>
            </a:pPr>
            <a:r>
              <a:t>A</a:t>
            </a:r>
          </a:p>
        </p:txBody>
      </p:sp>
      <p:sp>
        <p:nvSpPr>
          <p:cNvPr id="858" name="Rectangle 5"/>
          <p:cNvSpPr txBox="1"/>
          <p:nvPr/>
        </p:nvSpPr>
        <p:spPr>
          <a:xfrm>
            <a:off x="630237" y="3749675"/>
            <a:ext cx="1176338" cy="179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70000"/>
              </a:lnSpc>
              <a:spcBef>
                <a:spcPts val="400"/>
              </a:spcBef>
              <a:defRPr sz="2000">
                <a:latin typeface="Century Gothic"/>
                <a:ea typeface="Century Gothic"/>
                <a:cs typeface="Century Gothic"/>
                <a:sym typeface="Century Gothic"/>
              </a:defRPr>
            </a:pPr>
            <a:r>
              <a:t>College</a:t>
            </a:r>
            <a:endParaRPr sz="3200"/>
          </a:p>
          <a:p>
            <a:pPr marL="342900" indent="-342900" algn="ctr">
              <a:lnSpc>
                <a:spcPct val="70000"/>
              </a:lnSpc>
              <a:spcBef>
                <a:spcPts val="1900"/>
              </a:spcBef>
              <a:defRPr sz="8000">
                <a:latin typeface="Century Gothic"/>
                <a:ea typeface="Century Gothic"/>
                <a:cs typeface="Century Gothic"/>
                <a:sym typeface="Century Gothic"/>
              </a:defRPr>
            </a:pPr>
            <a:r>
              <a:t>B</a:t>
            </a:r>
          </a:p>
        </p:txBody>
      </p:sp>
      <p:sp>
        <p:nvSpPr>
          <p:cNvPr id="859" name="Rectangle 6"/>
          <p:cNvSpPr txBox="1"/>
          <p:nvPr/>
        </p:nvSpPr>
        <p:spPr>
          <a:xfrm>
            <a:off x="1905000" y="1584325"/>
            <a:ext cx="1905000" cy="73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70000"/>
              </a:lnSpc>
              <a:spcBef>
                <a:spcPts val="400"/>
              </a:spcBef>
              <a:defRPr sz="2000">
                <a:effectLst>
                  <a:outerShdw blurRad="38100" dist="38100" dir="2700000" rotWithShape="0">
                    <a:srgbClr val="C0C0C0"/>
                  </a:outerShdw>
                </a:effectLst>
                <a:latin typeface="Arial"/>
                <a:ea typeface="Arial"/>
                <a:cs typeface="Arial"/>
                <a:sym typeface="Arial"/>
              </a:defRPr>
            </a:pPr>
            <a:endParaRPr/>
          </a:p>
          <a:p>
            <a:pPr marL="342900" indent="-342900" algn="ctr">
              <a:lnSpc>
                <a:spcPct val="70000"/>
              </a:lnSpc>
              <a:spcBef>
                <a:spcPts val="500"/>
              </a:spcBef>
              <a:defRPr sz="2400">
                <a:latin typeface="Century Gothic"/>
                <a:ea typeface="Century Gothic"/>
                <a:cs typeface="Century Gothic"/>
                <a:sym typeface="Century Gothic"/>
              </a:defRPr>
            </a:pPr>
            <a:r>
              <a:t>COA</a:t>
            </a:r>
          </a:p>
        </p:txBody>
      </p:sp>
      <p:sp>
        <p:nvSpPr>
          <p:cNvPr id="860" name="Rectangle 7"/>
          <p:cNvSpPr txBox="1"/>
          <p:nvPr/>
        </p:nvSpPr>
        <p:spPr>
          <a:xfrm>
            <a:off x="3886200" y="1584325"/>
            <a:ext cx="2438400" cy="7398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70000"/>
              </a:lnSpc>
              <a:spcBef>
                <a:spcPts val="400"/>
              </a:spcBef>
              <a:defRPr sz="2000">
                <a:effectLst>
                  <a:outerShdw blurRad="38100" dist="38100" dir="2700000" rotWithShape="0">
                    <a:srgbClr val="C0C0C0"/>
                  </a:outerShdw>
                </a:effectLst>
                <a:latin typeface="Arial"/>
                <a:ea typeface="Arial"/>
                <a:cs typeface="Arial"/>
                <a:sym typeface="Arial"/>
              </a:defRPr>
            </a:pPr>
            <a:endParaRPr/>
          </a:p>
          <a:p>
            <a:pPr marL="342900" indent="-342900" algn="ctr">
              <a:lnSpc>
                <a:spcPct val="70000"/>
              </a:lnSpc>
              <a:spcBef>
                <a:spcPts val="500"/>
              </a:spcBef>
              <a:defRPr sz="2400">
                <a:latin typeface="Century Gothic"/>
                <a:ea typeface="Century Gothic"/>
                <a:cs typeface="Century Gothic"/>
                <a:sym typeface="Century Gothic"/>
              </a:defRPr>
            </a:pPr>
            <a:r>
              <a:t>EFC</a:t>
            </a:r>
          </a:p>
        </p:txBody>
      </p:sp>
      <p:sp>
        <p:nvSpPr>
          <p:cNvPr id="861" name="Rectangle 8"/>
          <p:cNvSpPr txBox="1"/>
          <p:nvPr/>
        </p:nvSpPr>
        <p:spPr>
          <a:xfrm>
            <a:off x="6324600" y="1355725"/>
            <a:ext cx="2057400" cy="901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spcBef>
                <a:spcPts val="500"/>
              </a:spcBef>
              <a:defRPr sz="2400">
                <a:latin typeface="Century Gothic"/>
                <a:ea typeface="Century Gothic"/>
                <a:cs typeface="Century Gothic"/>
                <a:sym typeface="Century Gothic"/>
              </a:defRPr>
            </a:pPr>
            <a:r>
              <a:t>Financial</a:t>
            </a:r>
          </a:p>
          <a:p>
            <a:pPr marL="342900" indent="-342900" algn="ctr">
              <a:spcBef>
                <a:spcPts val="500"/>
              </a:spcBef>
              <a:defRPr sz="2400">
                <a:latin typeface="Century Gothic"/>
                <a:ea typeface="Century Gothic"/>
                <a:cs typeface="Century Gothic"/>
                <a:sym typeface="Century Gothic"/>
              </a:defRPr>
            </a:pPr>
            <a:r>
              <a:t>Need</a:t>
            </a:r>
          </a:p>
        </p:txBody>
      </p:sp>
      <p:grpSp>
        <p:nvGrpSpPr>
          <p:cNvPr id="864" name="Oval 11"/>
          <p:cNvGrpSpPr/>
          <p:nvPr/>
        </p:nvGrpSpPr>
        <p:grpSpPr>
          <a:xfrm>
            <a:off x="4364037" y="2270125"/>
            <a:ext cx="1350963" cy="1295400"/>
            <a:chOff x="0" y="0"/>
            <a:chExt cx="1350962" cy="1295400"/>
          </a:xfrm>
        </p:grpSpPr>
        <p:sp>
          <p:nvSpPr>
            <p:cNvPr id="862" name="Oval"/>
            <p:cNvSpPr/>
            <p:nvPr/>
          </p:nvSpPr>
          <p:spPr>
            <a:xfrm>
              <a:off x="-1" y="0"/>
              <a:ext cx="1350964" cy="1295400"/>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63" name="$3,000"/>
            <p:cNvSpPr txBox="1"/>
            <p:nvPr/>
          </p:nvSpPr>
          <p:spPr>
            <a:xfrm>
              <a:off x="154007" y="417829"/>
              <a:ext cx="1042948"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$3,000</a:t>
              </a:r>
            </a:p>
          </p:txBody>
        </p:sp>
      </p:grpSp>
      <p:grpSp>
        <p:nvGrpSpPr>
          <p:cNvPr id="867" name="Oval 12"/>
          <p:cNvGrpSpPr/>
          <p:nvPr/>
        </p:nvGrpSpPr>
        <p:grpSpPr>
          <a:xfrm>
            <a:off x="2133599" y="2270125"/>
            <a:ext cx="1350966" cy="1295400"/>
            <a:chOff x="0" y="0"/>
            <a:chExt cx="1350964" cy="1295400"/>
          </a:xfrm>
        </p:grpSpPr>
        <p:sp>
          <p:nvSpPr>
            <p:cNvPr id="865" name="Oval"/>
            <p:cNvSpPr/>
            <p:nvPr/>
          </p:nvSpPr>
          <p:spPr>
            <a:xfrm>
              <a:off x="-1" y="0"/>
              <a:ext cx="1350966" cy="1295400"/>
            </a:xfrm>
            <a:prstGeom prst="ellipse">
              <a:avLst/>
            </a:prstGeom>
            <a:solidFill>
              <a:srgbClr val="A50021"/>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66" name="$20,000"/>
            <p:cNvSpPr txBox="1"/>
            <p:nvPr/>
          </p:nvSpPr>
          <p:spPr>
            <a:xfrm>
              <a:off x="68654" y="417829"/>
              <a:ext cx="1213655"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$20,000</a:t>
              </a:r>
            </a:p>
          </p:txBody>
        </p:sp>
      </p:grpSp>
      <p:grpSp>
        <p:nvGrpSpPr>
          <p:cNvPr id="870" name="Oval 13"/>
          <p:cNvGrpSpPr/>
          <p:nvPr/>
        </p:nvGrpSpPr>
        <p:grpSpPr>
          <a:xfrm>
            <a:off x="6726238" y="2270125"/>
            <a:ext cx="1350963" cy="1295400"/>
            <a:chOff x="0" y="0"/>
            <a:chExt cx="1350962" cy="1295400"/>
          </a:xfrm>
        </p:grpSpPr>
        <p:sp>
          <p:nvSpPr>
            <p:cNvPr id="868" name="Oval"/>
            <p:cNvSpPr/>
            <p:nvPr/>
          </p:nvSpPr>
          <p:spPr>
            <a:xfrm>
              <a:off x="-1" y="0"/>
              <a:ext cx="1350964" cy="1295400"/>
            </a:xfrm>
            <a:prstGeom prst="ellipse">
              <a:avLst/>
            </a:prstGeom>
            <a:solidFill>
              <a:srgbClr val="D68F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69" name="$17,000"/>
            <p:cNvSpPr txBox="1"/>
            <p:nvPr/>
          </p:nvSpPr>
          <p:spPr>
            <a:xfrm>
              <a:off x="68654" y="417829"/>
              <a:ext cx="1213654"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$17,000</a:t>
              </a:r>
            </a:p>
          </p:txBody>
        </p:sp>
      </p:grpSp>
      <p:grpSp>
        <p:nvGrpSpPr>
          <p:cNvPr id="873" name="Oval 14"/>
          <p:cNvGrpSpPr/>
          <p:nvPr/>
        </p:nvGrpSpPr>
        <p:grpSpPr>
          <a:xfrm>
            <a:off x="4364037" y="3717925"/>
            <a:ext cx="1350963" cy="1295400"/>
            <a:chOff x="0" y="0"/>
            <a:chExt cx="1350962" cy="1295400"/>
          </a:xfrm>
        </p:grpSpPr>
        <p:sp>
          <p:nvSpPr>
            <p:cNvPr id="871" name="Oval"/>
            <p:cNvSpPr/>
            <p:nvPr/>
          </p:nvSpPr>
          <p:spPr>
            <a:xfrm>
              <a:off x="-1" y="0"/>
              <a:ext cx="1350964" cy="1295400"/>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72" name="$3,000"/>
            <p:cNvSpPr txBox="1"/>
            <p:nvPr/>
          </p:nvSpPr>
          <p:spPr>
            <a:xfrm>
              <a:off x="154007" y="417829"/>
              <a:ext cx="1042948"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$3,000</a:t>
              </a:r>
            </a:p>
          </p:txBody>
        </p:sp>
      </p:grpSp>
      <p:grpSp>
        <p:nvGrpSpPr>
          <p:cNvPr id="876" name="Oval 15"/>
          <p:cNvGrpSpPr/>
          <p:nvPr/>
        </p:nvGrpSpPr>
        <p:grpSpPr>
          <a:xfrm>
            <a:off x="2154238" y="3717925"/>
            <a:ext cx="1350963" cy="1295400"/>
            <a:chOff x="0" y="0"/>
            <a:chExt cx="1350962" cy="1295400"/>
          </a:xfrm>
        </p:grpSpPr>
        <p:sp>
          <p:nvSpPr>
            <p:cNvPr id="874" name="Oval"/>
            <p:cNvSpPr/>
            <p:nvPr/>
          </p:nvSpPr>
          <p:spPr>
            <a:xfrm>
              <a:off x="-1" y="0"/>
              <a:ext cx="1350964" cy="1295400"/>
            </a:xfrm>
            <a:prstGeom prst="ellipse">
              <a:avLst/>
            </a:prstGeom>
            <a:solidFill>
              <a:srgbClr val="A50021"/>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75" name="$30,000"/>
            <p:cNvSpPr txBox="1"/>
            <p:nvPr/>
          </p:nvSpPr>
          <p:spPr>
            <a:xfrm>
              <a:off x="68654" y="417829"/>
              <a:ext cx="1213654"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$30,000</a:t>
              </a:r>
            </a:p>
          </p:txBody>
        </p:sp>
      </p:grpSp>
      <p:grpSp>
        <p:nvGrpSpPr>
          <p:cNvPr id="879" name="Oval 16"/>
          <p:cNvGrpSpPr/>
          <p:nvPr/>
        </p:nvGrpSpPr>
        <p:grpSpPr>
          <a:xfrm>
            <a:off x="6726238" y="3717925"/>
            <a:ext cx="1350963" cy="1295400"/>
            <a:chOff x="0" y="0"/>
            <a:chExt cx="1350962" cy="1295400"/>
          </a:xfrm>
        </p:grpSpPr>
        <p:sp>
          <p:nvSpPr>
            <p:cNvPr id="877" name="Oval"/>
            <p:cNvSpPr/>
            <p:nvPr/>
          </p:nvSpPr>
          <p:spPr>
            <a:xfrm>
              <a:off x="-1" y="0"/>
              <a:ext cx="1350964" cy="1295400"/>
            </a:xfrm>
            <a:prstGeom prst="ellipse">
              <a:avLst/>
            </a:prstGeom>
            <a:solidFill>
              <a:srgbClr val="D68F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78" name="$27,000"/>
            <p:cNvSpPr txBox="1"/>
            <p:nvPr/>
          </p:nvSpPr>
          <p:spPr>
            <a:xfrm>
              <a:off x="68654" y="417829"/>
              <a:ext cx="1213654"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$27,000</a:t>
              </a:r>
            </a:p>
          </p:txBody>
        </p:sp>
      </p:grpSp>
      <p:sp>
        <p:nvSpPr>
          <p:cNvPr id="880" name="Text Box 17"/>
          <p:cNvSpPr txBox="1"/>
          <p:nvPr/>
        </p:nvSpPr>
        <p:spPr>
          <a:xfrm>
            <a:off x="3733800" y="2573338"/>
            <a:ext cx="338139"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
        <p:nvSpPr>
          <p:cNvPr id="881" name="Text Box 18"/>
          <p:cNvSpPr txBox="1"/>
          <p:nvPr/>
        </p:nvSpPr>
        <p:spPr>
          <a:xfrm>
            <a:off x="3733800" y="3975100"/>
            <a:ext cx="338139" cy="58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
        <p:nvSpPr>
          <p:cNvPr id="882" name="Text Box 19"/>
          <p:cNvSpPr txBox="1"/>
          <p:nvPr/>
        </p:nvSpPr>
        <p:spPr>
          <a:xfrm>
            <a:off x="6062662" y="2574925"/>
            <a:ext cx="338138" cy="58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
        <p:nvSpPr>
          <p:cNvPr id="883" name="Text Box 20"/>
          <p:cNvSpPr txBox="1"/>
          <p:nvPr/>
        </p:nvSpPr>
        <p:spPr>
          <a:xfrm>
            <a:off x="6062662" y="4052887"/>
            <a:ext cx="338138"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
        <p:nvSpPr>
          <p:cNvPr id="884" name="Rectangle 5"/>
          <p:cNvSpPr txBox="1"/>
          <p:nvPr/>
        </p:nvSpPr>
        <p:spPr>
          <a:xfrm>
            <a:off x="533400" y="5197475"/>
            <a:ext cx="1274763" cy="179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70000"/>
              </a:lnSpc>
              <a:spcBef>
                <a:spcPts val="400"/>
              </a:spcBef>
              <a:defRPr sz="2000">
                <a:latin typeface="Century Gothic"/>
                <a:ea typeface="Century Gothic"/>
                <a:cs typeface="Century Gothic"/>
                <a:sym typeface="Century Gothic"/>
              </a:defRPr>
            </a:pPr>
            <a:r>
              <a:t>College</a:t>
            </a:r>
            <a:endParaRPr sz="3200"/>
          </a:p>
          <a:p>
            <a:pPr marL="342900" indent="-342900" algn="ctr">
              <a:lnSpc>
                <a:spcPct val="70000"/>
              </a:lnSpc>
              <a:spcBef>
                <a:spcPts val="1900"/>
              </a:spcBef>
              <a:defRPr sz="8000">
                <a:latin typeface="Century Gothic"/>
                <a:ea typeface="Century Gothic"/>
                <a:cs typeface="Century Gothic"/>
                <a:sym typeface="Century Gothic"/>
              </a:defRPr>
            </a:pPr>
            <a:r>
              <a:t>C</a:t>
            </a:r>
          </a:p>
        </p:txBody>
      </p:sp>
      <p:grpSp>
        <p:nvGrpSpPr>
          <p:cNvPr id="887" name="Oval 14"/>
          <p:cNvGrpSpPr/>
          <p:nvPr/>
        </p:nvGrpSpPr>
        <p:grpSpPr>
          <a:xfrm>
            <a:off x="4364037" y="5165725"/>
            <a:ext cx="1350963" cy="1295400"/>
            <a:chOff x="0" y="0"/>
            <a:chExt cx="1350962" cy="1295400"/>
          </a:xfrm>
        </p:grpSpPr>
        <p:sp>
          <p:nvSpPr>
            <p:cNvPr id="885" name="Oval"/>
            <p:cNvSpPr/>
            <p:nvPr/>
          </p:nvSpPr>
          <p:spPr>
            <a:xfrm>
              <a:off x="-1" y="0"/>
              <a:ext cx="1350964" cy="1295400"/>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86" name="$3,000"/>
            <p:cNvSpPr txBox="1"/>
            <p:nvPr/>
          </p:nvSpPr>
          <p:spPr>
            <a:xfrm>
              <a:off x="154007" y="417829"/>
              <a:ext cx="1042948"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$3,000</a:t>
              </a:r>
            </a:p>
          </p:txBody>
        </p:sp>
      </p:grpSp>
      <p:grpSp>
        <p:nvGrpSpPr>
          <p:cNvPr id="890" name="Oval 15"/>
          <p:cNvGrpSpPr/>
          <p:nvPr/>
        </p:nvGrpSpPr>
        <p:grpSpPr>
          <a:xfrm>
            <a:off x="2154238" y="5165725"/>
            <a:ext cx="1350963" cy="1295400"/>
            <a:chOff x="0" y="0"/>
            <a:chExt cx="1350962" cy="1295400"/>
          </a:xfrm>
        </p:grpSpPr>
        <p:sp>
          <p:nvSpPr>
            <p:cNvPr id="888" name="Oval"/>
            <p:cNvSpPr/>
            <p:nvPr/>
          </p:nvSpPr>
          <p:spPr>
            <a:xfrm>
              <a:off x="-1" y="0"/>
              <a:ext cx="1350964" cy="1295400"/>
            </a:xfrm>
            <a:prstGeom prst="ellipse">
              <a:avLst/>
            </a:prstGeom>
            <a:solidFill>
              <a:srgbClr val="A50021"/>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89" name="$50,000"/>
            <p:cNvSpPr txBox="1"/>
            <p:nvPr/>
          </p:nvSpPr>
          <p:spPr>
            <a:xfrm>
              <a:off x="68654" y="417829"/>
              <a:ext cx="1213654"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$50,000</a:t>
              </a:r>
            </a:p>
          </p:txBody>
        </p:sp>
      </p:grpSp>
      <p:grpSp>
        <p:nvGrpSpPr>
          <p:cNvPr id="893" name="Oval 16"/>
          <p:cNvGrpSpPr/>
          <p:nvPr/>
        </p:nvGrpSpPr>
        <p:grpSpPr>
          <a:xfrm>
            <a:off x="6726238" y="5165725"/>
            <a:ext cx="1350963" cy="1295400"/>
            <a:chOff x="0" y="0"/>
            <a:chExt cx="1350962" cy="1295400"/>
          </a:xfrm>
        </p:grpSpPr>
        <p:sp>
          <p:nvSpPr>
            <p:cNvPr id="891" name="Oval"/>
            <p:cNvSpPr/>
            <p:nvPr/>
          </p:nvSpPr>
          <p:spPr>
            <a:xfrm>
              <a:off x="-1" y="0"/>
              <a:ext cx="1350964" cy="1295400"/>
            </a:xfrm>
            <a:prstGeom prst="ellipse">
              <a:avLst/>
            </a:prstGeom>
            <a:solidFill>
              <a:srgbClr val="D68F00"/>
            </a:solidFill>
            <a:ln w="12700" cap="flat">
              <a:noFill/>
              <a:miter lim="400000"/>
            </a:ln>
            <a:effectLst/>
          </p:spPr>
          <p:txBody>
            <a:bodyPr wrap="square" lIns="45719" tIns="45719" rIns="45719" bIns="45719" numCol="1" anchor="ctr">
              <a:noAutofit/>
            </a:bodyPr>
            <a:lstStyle/>
            <a:p>
              <a:pPr algn="ctr">
                <a:spcBef>
                  <a:spcPts val="700"/>
                </a:spcBef>
                <a:defRPr sz="3200"/>
              </a:pPr>
              <a:endParaRPr/>
            </a:p>
          </p:txBody>
        </p:sp>
        <p:sp>
          <p:nvSpPr>
            <p:cNvPr id="892" name="$47,000"/>
            <p:cNvSpPr txBox="1"/>
            <p:nvPr/>
          </p:nvSpPr>
          <p:spPr>
            <a:xfrm>
              <a:off x="68654" y="417829"/>
              <a:ext cx="1213654" cy="4597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ctr">
              <a:spAutoFit/>
            </a:bodyPr>
            <a:lstStyle>
              <a:lvl1pPr algn="ctr">
                <a:spcBef>
                  <a:spcPts val="500"/>
                </a:spcBef>
                <a:defRPr sz="2400">
                  <a:solidFill>
                    <a:schemeClr val="accent3">
                      <a:lumOff val="44000"/>
                    </a:schemeClr>
                  </a:solidFill>
                  <a:latin typeface="Century Gothic"/>
                  <a:ea typeface="Century Gothic"/>
                  <a:cs typeface="Century Gothic"/>
                  <a:sym typeface="Century Gothic"/>
                </a:defRPr>
              </a:lvl1pPr>
            </a:lstStyle>
            <a:p>
              <a:r>
                <a:t>$47,000</a:t>
              </a:r>
            </a:p>
          </p:txBody>
        </p:sp>
      </p:grpSp>
      <p:sp>
        <p:nvSpPr>
          <p:cNvPr id="894" name="Text Box 18"/>
          <p:cNvSpPr txBox="1"/>
          <p:nvPr/>
        </p:nvSpPr>
        <p:spPr>
          <a:xfrm>
            <a:off x="3733800" y="5422900"/>
            <a:ext cx="338139" cy="58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
        <p:nvSpPr>
          <p:cNvPr id="895" name="Text Box 20"/>
          <p:cNvSpPr txBox="1"/>
          <p:nvPr/>
        </p:nvSpPr>
        <p:spPr>
          <a:xfrm>
            <a:off x="6062662" y="5500687"/>
            <a:ext cx="338138"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900"/>
              </a:spcBef>
              <a:defRPr sz="3200" b="0">
                <a:latin typeface="Impact"/>
                <a:ea typeface="Impact"/>
                <a:cs typeface="Impact"/>
                <a:sym typeface="Impact"/>
              </a:defRPr>
            </a:lvl1pPr>
          </a:lstStyle>
          <a:p>
            <a:r>
              <a:t>=</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9" name="Title 1"/>
          <p:cNvSpPr txBox="1">
            <a:spLocks noGrp="1"/>
          </p:cNvSpPr>
          <p:nvPr>
            <p:ph type="title"/>
          </p:nvPr>
        </p:nvSpPr>
        <p:spPr>
          <a:xfrm>
            <a:off x="762000" y="533400"/>
            <a:ext cx="7315200" cy="717550"/>
          </a:xfrm>
          <a:prstGeom prst="rect">
            <a:avLst/>
          </a:prstGeom>
        </p:spPr>
        <p:txBody>
          <a:bodyPr/>
          <a:lstStyle>
            <a:lvl1pPr defTabSz="676655">
              <a:defRPr sz="3996" b="1">
                <a:latin typeface="Century Gothic"/>
                <a:ea typeface="Century Gothic"/>
                <a:cs typeface="Century Gothic"/>
                <a:sym typeface="Century Gothic"/>
              </a:defRPr>
            </a:lvl1pPr>
          </a:lstStyle>
          <a:p>
            <a:r>
              <a:t>Award Letter</a:t>
            </a:r>
          </a:p>
        </p:txBody>
      </p:sp>
      <p:sp>
        <p:nvSpPr>
          <p:cNvPr id="900" name="Content Placeholder 2"/>
          <p:cNvSpPr txBox="1">
            <a:spLocks noGrp="1"/>
          </p:cNvSpPr>
          <p:nvPr>
            <p:ph type="body" idx="1"/>
          </p:nvPr>
        </p:nvSpPr>
        <p:spPr>
          <a:xfrm>
            <a:off x="990600" y="1524000"/>
            <a:ext cx="7315200" cy="3540125"/>
          </a:xfrm>
          <a:prstGeom prst="rect">
            <a:avLst/>
          </a:prstGeom>
        </p:spPr>
        <p:txBody>
          <a:bodyPr/>
          <a:lstStyle/>
          <a:p>
            <a:pPr marL="312039" indent="-312039" defTabSz="832104">
              <a:spcBef>
                <a:spcPts val="1000"/>
              </a:spcBef>
              <a:defRPr sz="2912" b="0">
                <a:latin typeface="Century Gothic"/>
                <a:ea typeface="Century Gothic"/>
                <a:cs typeface="Century Gothic"/>
                <a:sym typeface="Century Gothic"/>
              </a:defRPr>
            </a:pPr>
            <a:r>
              <a:t>Sent to students each year they complete FAFSA</a:t>
            </a:r>
          </a:p>
          <a:p>
            <a:pPr marL="312039" indent="-312039" defTabSz="832104">
              <a:spcBef>
                <a:spcPts val="1000"/>
              </a:spcBef>
              <a:defRPr sz="2912" b="0">
                <a:latin typeface="Century Gothic"/>
                <a:ea typeface="Century Gothic"/>
                <a:cs typeface="Century Gothic"/>
                <a:sym typeface="Century Gothic"/>
              </a:defRPr>
            </a:pPr>
            <a:r>
              <a:t>Lists federal/institutional/state financial aid student is eligible for</a:t>
            </a:r>
          </a:p>
          <a:p>
            <a:pPr marL="312039" indent="-312039" defTabSz="832104">
              <a:spcBef>
                <a:spcPts val="1000"/>
              </a:spcBef>
              <a:defRPr sz="2912" b="0">
                <a:latin typeface="Century Gothic"/>
                <a:ea typeface="Century Gothic"/>
                <a:cs typeface="Century Gothic"/>
                <a:sym typeface="Century Gothic"/>
              </a:defRPr>
            </a:pPr>
            <a:r>
              <a:t>Also may list loans parents are eligible to apply for (subject to credit check by federal government)</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2" name="Title 1"/>
          <p:cNvSpPr txBox="1">
            <a:spLocks noGrp="1"/>
          </p:cNvSpPr>
          <p:nvPr>
            <p:ph type="title"/>
          </p:nvPr>
        </p:nvSpPr>
        <p:spPr>
          <a:xfrm>
            <a:off x="914400" y="457200"/>
            <a:ext cx="7315200" cy="793750"/>
          </a:xfrm>
          <a:prstGeom prst="rect">
            <a:avLst/>
          </a:prstGeom>
        </p:spPr>
        <p:txBody>
          <a:bodyPr/>
          <a:lstStyle>
            <a:lvl1pPr defTabSz="685800">
              <a:defRPr sz="4500" b="1">
                <a:latin typeface="Century Gothic"/>
                <a:ea typeface="Century Gothic"/>
                <a:cs typeface="Century Gothic"/>
                <a:sym typeface="Century Gothic"/>
              </a:defRPr>
            </a:lvl1pPr>
          </a:lstStyle>
          <a:p>
            <a:r>
              <a:t>Verification</a:t>
            </a:r>
          </a:p>
        </p:txBody>
      </p:sp>
      <p:sp>
        <p:nvSpPr>
          <p:cNvPr id="903" name="Content Placeholder 2"/>
          <p:cNvSpPr txBox="1">
            <a:spLocks noGrp="1"/>
          </p:cNvSpPr>
          <p:nvPr>
            <p:ph type="body" idx="1"/>
          </p:nvPr>
        </p:nvSpPr>
        <p:spPr>
          <a:xfrm>
            <a:off x="457200" y="1371600"/>
            <a:ext cx="8229600" cy="3768725"/>
          </a:xfrm>
          <a:prstGeom prst="rect">
            <a:avLst/>
          </a:prstGeom>
        </p:spPr>
        <p:txBody>
          <a:bodyPr/>
          <a:lstStyle/>
          <a:p>
            <a:pPr marL="322325" indent="-322325" defTabSz="859536">
              <a:spcBef>
                <a:spcPts val="1100"/>
              </a:spcBef>
              <a:defRPr sz="2632" b="0">
                <a:latin typeface="Century Gothic"/>
                <a:ea typeface="Century Gothic"/>
                <a:cs typeface="Century Gothic"/>
                <a:sym typeface="Century Gothic"/>
              </a:defRPr>
            </a:pPr>
            <a:r>
              <a:t>Your college may select you for verification</a:t>
            </a:r>
          </a:p>
          <a:p>
            <a:pPr marL="322325" indent="-322325" defTabSz="859536">
              <a:spcBef>
                <a:spcPts val="1100"/>
              </a:spcBef>
              <a:defRPr sz="2632" b="0">
                <a:latin typeface="Century Gothic"/>
                <a:ea typeface="Century Gothic"/>
                <a:cs typeface="Century Gothic"/>
                <a:sym typeface="Century Gothic"/>
              </a:defRPr>
            </a:pPr>
            <a:r>
              <a:t>Schools are required to participate in process as part of the federal financial aid program</a:t>
            </a:r>
          </a:p>
          <a:p>
            <a:pPr marL="322325" indent="-322325" defTabSz="859536">
              <a:spcBef>
                <a:spcPts val="1100"/>
              </a:spcBef>
              <a:defRPr sz="2632" b="0">
                <a:latin typeface="Century Gothic"/>
                <a:ea typeface="Century Gothic"/>
                <a:cs typeface="Century Gothic"/>
                <a:sym typeface="Century Gothic"/>
              </a:defRPr>
            </a:pPr>
            <a:r>
              <a:t>School may request IRS tax transcripts, W-2 forms, other forms to verify FAFSA information with tax documents</a:t>
            </a:r>
          </a:p>
          <a:p>
            <a:pPr marL="322325" indent="-322325" defTabSz="859536">
              <a:spcBef>
                <a:spcPts val="1100"/>
              </a:spcBef>
              <a:defRPr sz="2632" b="0">
                <a:latin typeface="Century Gothic"/>
                <a:ea typeface="Century Gothic"/>
                <a:cs typeface="Century Gothic"/>
                <a:sym typeface="Century Gothic"/>
              </a:defRPr>
            </a:pPr>
            <a:r>
              <a:t>Using IRS data retrieval tool will allow school to waive tax transcripts and W-2 forms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E69900"/>
        </a:solidFill>
        <a:effectLst/>
      </p:bgPr>
    </p:bg>
    <p:spTree>
      <p:nvGrpSpPr>
        <p:cNvPr id="1" name=""/>
        <p:cNvGrpSpPr/>
        <p:nvPr/>
      </p:nvGrpSpPr>
      <p:grpSpPr>
        <a:xfrm>
          <a:off x="0" y="0"/>
          <a:ext cx="0" cy="0"/>
          <a:chOff x="0" y="0"/>
          <a:chExt cx="0" cy="0"/>
        </a:xfrm>
      </p:grpSpPr>
      <p:sp>
        <p:nvSpPr>
          <p:cNvPr id="905" name="Rounded Rectangle 3"/>
          <p:cNvSpPr/>
          <p:nvPr/>
        </p:nvSpPr>
        <p:spPr>
          <a:xfrm>
            <a:off x="152400" y="762000"/>
            <a:ext cx="3532188" cy="2667000"/>
          </a:xfrm>
          <a:prstGeom prst="roundRect">
            <a:avLst>
              <a:gd name="adj" fmla="val 10000"/>
            </a:avLst>
          </a:prstGeom>
          <a:blipFill>
            <a:blip r:embed="rId2"/>
            <a:stretch>
              <a:fillRect/>
            </a:stretch>
          </a:blipFill>
          <a:ln w="25400">
            <a:solidFill>
              <a:srgbClr val="808080"/>
            </a:solidFill>
          </a:ln>
        </p:spPr>
        <p:txBody>
          <a:bodyPr lIns="45719" rIns="45719"/>
          <a:lstStyle/>
          <a:p>
            <a:pPr>
              <a:defRPr b="0">
                <a:latin typeface="Arial"/>
                <a:ea typeface="Arial"/>
                <a:cs typeface="Arial"/>
                <a:sym typeface="Arial"/>
              </a:defRPr>
            </a:pPr>
            <a:endParaRPr/>
          </a:p>
        </p:txBody>
      </p:sp>
      <p:grpSp>
        <p:nvGrpSpPr>
          <p:cNvPr id="908" name="Group 4"/>
          <p:cNvGrpSpPr/>
          <p:nvPr/>
        </p:nvGrpSpPr>
        <p:grpSpPr>
          <a:xfrm>
            <a:off x="4572000" y="2108200"/>
            <a:ext cx="4565650" cy="3225800"/>
            <a:chOff x="0" y="0"/>
            <a:chExt cx="4565650" cy="3225800"/>
          </a:xfrm>
        </p:grpSpPr>
        <p:sp>
          <p:nvSpPr>
            <p:cNvPr id="906" name="Rounded Rectangle 6"/>
            <p:cNvSpPr/>
            <p:nvPr/>
          </p:nvSpPr>
          <p:spPr>
            <a:xfrm>
              <a:off x="0" y="0"/>
              <a:ext cx="4565650" cy="3225800"/>
            </a:xfrm>
            <a:prstGeom prst="roundRect">
              <a:avLst>
                <a:gd name="adj" fmla="val 10000"/>
              </a:avLst>
            </a:prstGeom>
            <a:solidFill>
              <a:srgbClr val="000000"/>
            </a:solidFill>
            <a:ln w="25400" cap="flat">
              <a:solidFill>
                <a:srgbClr val="808080"/>
              </a:solidFill>
              <a:prstDash val="solid"/>
              <a:round/>
            </a:ln>
            <a:effectLst/>
          </p:spPr>
          <p:txBody>
            <a:bodyPr wrap="square" lIns="45719" tIns="45719" rIns="45719" bIns="45719" numCol="1" anchor="t">
              <a:noAutofit/>
            </a:bodyPr>
            <a:lstStyle/>
            <a:p>
              <a:pPr>
                <a:defRPr b="0">
                  <a:latin typeface="Arial"/>
                  <a:ea typeface="Arial"/>
                  <a:cs typeface="Arial"/>
                  <a:sym typeface="Arial"/>
                </a:defRPr>
              </a:pPr>
              <a:endParaRPr/>
            </a:p>
          </p:txBody>
        </p:sp>
        <p:sp>
          <p:nvSpPr>
            <p:cNvPr id="907" name="Rounded Rectangle 4"/>
            <p:cNvSpPr txBox="1"/>
            <p:nvPr/>
          </p:nvSpPr>
          <p:spPr>
            <a:xfrm>
              <a:off x="360363" y="457199"/>
              <a:ext cx="3768726" cy="2486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7630" tIns="87630" rIns="87630" bIns="87630" numCol="1" anchor="t">
              <a:spAutoFit/>
            </a:bodyPr>
            <a:lstStyle>
              <a:lvl1pPr algn="ctr" defTabSz="1022350">
                <a:lnSpc>
                  <a:spcPct val="90000"/>
                </a:lnSpc>
                <a:spcBef>
                  <a:spcPts val="2200"/>
                </a:spcBef>
                <a:defRPr sz="5400" b="0">
                  <a:solidFill>
                    <a:schemeClr val="accent3">
                      <a:lumOff val="44000"/>
                    </a:schemeClr>
                  </a:solidFill>
                  <a:latin typeface="Gill Sans MT"/>
                  <a:ea typeface="Gill Sans MT"/>
                  <a:cs typeface="Gill Sans MT"/>
                  <a:sym typeface="Gill Sans MT"/>
                </a:defRPr>
              </a:lvl1pPr>
            </a:lstStyle>
            <a:p>
              <a:r>
                <a:t>Grants, Loans, Work Study</a:t>
              </a:r>
            </a:p>
          </p:txBody>
        </p:sp>
      </p:grpSp>
      <p:pic>
        <p:nvPicPr>
          <p:cNvPr id="909" name="Picture 1" descr="Picture 1"/>
          <p:cNvPicPr>
            <a:picLocks noChangeAspect="1"/>
          </p:cNvPicPr>
          <p:nvPr/>
        </p:nvPicPr>
        <p:blipFill>
          <a:blip r:embed="rId3">
            <a:extLst/>
          </a:blip>
          <a:stretch>
            <a:fillRect/>
          </a:stretch>
        </p:blipFill>
        <p:spPr>
          <a:xfrm>
            <a:off x="0" y="0"/>
            <a:ext cx="4572000" cy="6858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912"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Federal Loans</a:t>
            </a:r>
          </a:p>
        </p:txBody>
      </p:sp>
      <p:sp>
        <p:nvSpPr>
          <p:cNvPr id="913"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914" name="Text Box 56"/>
          <p:cNvSpPr txBox="1"/>
          <p:nvPr/>
        </p:nvSpPr>
        <p:spPr>
          <a:xfrm>
            <a:off x="571500" y="1828800"/>
            <a:ext cx="8153400" cy="4180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A50021"/>
                </a:solidFill>
                <a:latin typeface="Century Gothic"/>
                <a:ea typeface="Century Gothic"/>
                <a:cs typeface="Century Gothic"/>
                <a:sym typeface="Century Gothic"/>
              </a:defRPr>
            </a:pPr>
            <a:r>
              <a:rPr dirty="0"/>
              <a:t>Subsidized Student Loans</a:t>
            </a:r>
            <a:endParaRPr sz="3200" dirty="0"/>
          </a:p>
          <a:p>
            <a:pPr>
              <a:defRPr sz="2800" b="0">
                <a:latin typeface="Century Gothic"/>
                <a:ea typeface="Century Gothic"/>
                <a:cs typeface="Century Gothic"/>
                <a:sym typeface="Century Gothic"/>
              </a:defRPr>
            </a:pPr>
            <a:r>
              <a:rPr dirty="0"/>
              <a:t>Ford Federal Direct Subsidized Loan </a:t>
            </a:r>
            <a:r>
              <a:rPr dirty="0" smtClean="0"/>
              <a:t>(</a:t>
            </a:r>
            <a:r>
              <a:rPr lang="en-US" dirty="0" smtClean="0"/>
              <a:t>4.53%</a:t>
            </a:r>
            <a:r>
              <a:rPr dirty="0" smtClean="0"/>
              <a:t>)</a:t>
            </a:r>
            <a:endParaRPr dirty="0"/>
          </a:p>
          <a:p>
            <a:pPr>
              <a:defRPr sz="3600">
                <a:solidFill>
                  <a:srgbClr val="A50021"/>
                </a:solidFill>
                <a:latin typeface="Century Gothic"/>
                <a:ea typeface="Century Gothic"/>
                <a:cs typeface="Century Gothic"/>
                <a:sym typeface="Century Gothic"/>
              </a:defRPr>
            </a:pPr>
            <a:endParaRPr dirty="0"/>
          </a:p>
          <a:p>
            <a:pPr>
              <a:defRPr sz="3600">
                <a:solidFill>
                  <a:srgbClr val="A50021"/>
                </a:solidFill>
                <a:latin typeface="Century Gothic"/>
                <a:ea typeface="Century Gothic"/>
                <a:cs typeface="Century Gothic"/>
                <a:sym typeface="Century Gothic"/>
              </a:defRPr>
            </a:pPr>
            <a:r>
              <a:rPr dirty="0"/>
              <a:t>Unsubsidized Student Loans</a:t>
            </a:r>
            <a:endParaRPr sz="3200" dirty="0"/>
          </a:p>
          <a:p>
            <a:pPr>
              <a:defRPr sz="2800" b="0">
                <a:latin typeface="Century Gothic"/>
                <a:ea typeface="Century Gothic"/>
                <a:cs typeface="Century Gothic"/>
                <a:sym typeface="Century Gothic"/>
              </a:defRPr>
            </a:pPr>
            <a:r>
              <a:rPr dirty="0"/>
              <a:t>Ford Federal Direct Unsubsidized Loan </a:t>
            </a:r>
            <a:r>
              <a:rPr dirty="0" smtClean="0"/>
              <a:t>(</a:t>
            </a:r>
            <a:r>
              <a:rPr lang="en-US" dirty="0" smtClean="0"/>
              <a:t>4.53</a:t>
            </a:r>
            <a:r>
              <a:rPr dirty="0" smtClean="0"/>
              <a:t>%)</a:t>
            </a:r>
            <a:endParaRPr dirty="0"/>
          </a:p>
          <a:p>
            <a:pPr>
              <a:defRPr sz="3600">
                <a:solidFill>
                  <a:srgbClr val="A50021"/>
                </a:solidFill>
                <a:latin typeface="Century Gothic"/>
                <a:ea typeface="Century Gothic"/>
                <a:cs typeface="Century Gothic"/>
                <a:sym typeface="Century Gothic"/>
              </a:defRPr>
            </a:pPr>
            <a:endParaRPr dirty="0"/>
          </a:p>
          <a:p>
            <a:pPr>
              <a:defRPr sz="3600">
                <a:solidFill>
                  <a:srgbClr val="A50021"/>
                </a:solidFill>
                <a:latin typeface="Century Gothic"/>
                <a:ea typeface="Century Gothic"/>
                <a:cs typeface="Century Gothic"/>
                <a:sym typeface="Century Gothic"/>
              </a:defRPr>
            </a:pPr>
            <a:r>
              <a:rPr dirty="0"/>
              <a:t>Unsubsidized Parent Loans</a:t>
            </a:r>
            <a:endParaRPr sz="3200" dirty="0"/>
          </a:p>
          <a:p>
            <a:pPr>
              <a:defRPr sz="2800" b="0">
                <a:latin typeface="Century Gothic"/>
                <a:ea typeface="Century Gothic"/>
                <a:cs typeface="Century Gothic"/>
                <a:sym typeface="Century Gothic"/>
              </a:defRPr>
            </a:pPr>
            <a:r>
              <a:rPr dirty="0"/>
              <a:t>Federal PLUS Loan  (</a:t>
            </a:r>
            <a:r>
              <a:rPr dirty="0" smtClean="0"/>
              <a:t>7.</a:t>
            </a:r>
            <a:r>
              <a:rPr lang="en-US" dirty="0" smtClean="0"/>
              <a:t>08</a:t>
            </a:r>
            <a:r>
              <a:rPr dirty="0" smtClean="0"/>
              <a:t>%)</a:t>
            </a:r>
            <a:endParaRPr dirty="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8" name="Text Box 4"/>
          <p:cNvSpPr txBox="1"/>
          <p:nvPr/>
        </p:nvSpPr>
        <p:spPr>
          <a:xfrm>
            <a:off x="381000" y="6400800"/>
            <a:ext cx="45720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919" name="Rectangle 6"/>
          <p:cNvSpPr txBox="1"/>
          <p:nvPr/>
        </p:nvSpPr>
        <p:spPr>
          <a:xfrm>
            <a:off x="838200" y="47507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Federal Grants</a:t>
            </a:r>
          </a:p>
        </p:txBody>
      </p:sp>
      <p:sp>
        <p:nvSpPr>
          <p:cNvPr id="920"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921" name="Text Box 56"/>
          <p:cNvSpPr txBox="1"/>
          <p:nvPr/>
        </p:nvSpPr>
        <p:spPr>
          <a:xfrm>
            <a:off x="228600" y="1555849"/>
            <a:ext cx="8610600" cy="509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A50021"/>
                </a:solidFill>
                <a:latin typeface="Century Gothic"/>
                <a:ea typeface="Century Gothic"/>
                <a:cs typeface="Century Gothic"/>
                <a:sym typeface="Century Gothic"/>
              </a:defRPr>
            </a:pPr>
            <a:r>
              <a:t>Pell Grant</a:t>
            </a:r>
            <a:endParaRPr sz="3200"/>
          </a:p>
          <a:p>
            <a:pPr>
              <a:defRPr sz="2800" b="0">
                <a:latin typeface="Century Gothic"/>
                <a:ea typeface="Century Gothic"/>
                <a:cs typeface="Century Gothic"/>
                <a:sym typeface="Century Gothic"/>
              </a:defRPr>
            </a:pPr>
            <a:r>
              <a:t>$6,095 current maximum for 2018-19</a:t>
            </a:r>
          </a:p>
          <a:p>
            <a:pPr>
              <a:defRPr sz="2800" b="0">
                <a:latin typeface="Century Gothic"/>
                <a:ea typeface="Century Gothic"/>
                <a:cs typeface="Century Gothic"/>
                <a:sym typeface="Century Gothic"/>
              </a:defRPr>
            </a:pPr>
            <a:r>
              <a:t>Lower the EFC = higher the Pell award</a:t>
            </a:r>
            <a:endParaRPr sz="3200"/>
          </a:p>
          <a:p>
            <a:pPr>
              <a:defRPr sz="2800" b="0">
                <a:latin typeface="Century Gothic"/>
                <a:ea typeface="Century Gothic"/>
                <a:cs typeface="Century Gothic"/>
                <a:sym typeface="Century Gothic"/>
              </a:defRPr>
            </a:pPr>
            <a:endParaRPr sz="3200"/>
          </a:p>
          <a:p>
            <a:pPr>
              <a:defRPr sz="3600">
                <a:solidFill>
                  <a:srgbClr val="A50021"/>
                </a:solidFill>
                <a:latin typeface="Century Gothic"/>
                <a:ea typeface="Century Gothic"/>
                <a:cs typeface="Century Gothic"/>
                <a:sym typeface="Century Gothic"/>
              </a:defRPr>
            </a:pPr>
            <a:r>
              <a:t>SEOG</a:t>
            </a:r>
            <a:endParaRPr sz="3200"/>
          </a:p>
          <a:p>
            <a:pPr>
              <a:defRPr sz="2800">
                <a:latin typeface="Century Gothic"/>
                <a:ea typeface="Century Gothic"/>
                <a:cs typeface="Century Gothic"/>
                <a:sym typeface="Century Gothic"/>
              </a:defRPr>
            </a:pPr>
            <a:r>
              <a:t>Supplemental Educational Opportunity Grant </a:t>
            </a:r>
            <a:r>
              <a:rPr b="0"/>
              <a:t>Awards vary</a:t>
            </a:r>
            <a:endParaRPr sz="3200"/>
          </a:p>
          <a:p>
            <a:pPr>
              <a:defRPr sz="2800" b="0">
                <a:latin typeface="Century Gothic"/>
                <a:ea typeface="Century Gothic"/>
                <a:cs typeface="Century Gothic"/>
                <a:sym typeface="Century Gothic"/>
              </a:defRPr>
            </a:pPr>
            <a:r>
              <a:t>Very, very limited funds per college (i.e. $750 max)</a:t>
            </a:r>
            <a:endParaRPr sz="3200"/>
          </a:p>
          <a:p>
            <a:pPr>
              <a:defRPr sz="2800" b="0">
                <a:latin typeface="Century Gothic"/>
                <a:ea typeface="Century Gothic"/>
                <a:cs typeface="Century Gothic"/>
                <a:sym typeface="Century Gothic"/>
              </a:defRPr>
            </a:pPr>
            <a:r>
              <a:t>Typically only awarded to the </a:t>
            </a:r>
            <a:r>
              <a:rPr u="sng"/>
              <a:t>lowest</a:t>
            </a:r>
            <a:r>
              <a:t> EFCs</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5" name="Text Box 4"/>
          <p:cNvSpPr txBox="1"/>
          <p:nvPr/>
        </p:nvSpPr>
        <p:spPr>
          <a:xfrm>
            <a:off x="381000" y="6400800"/>
            <a:ext cx="47244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926" name="Rectangle 6"/>
          <p:cNvSpPr txBox="1"/>
          <p:nvPr/>
        </p:nvSpPr>
        <p:spPr>
          <a:xfrm>
            <a:off x="914400" y="519430"/>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Missouri Grants</a:t>
            </a:r>
          </a:p>
        </p:txBody>
      </p:sp>
      <p:sp>
        <p:nvSpPr>
          <p:cNvPr id="92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928" name="Text Box 56"/>
          <p:cNvSpPr txBox="1"/>
          <p:nvPr/>
        </p:nvSpPr>
        <p:spPr>
          <a:xfrm>
            <a:off x="533400" y="1676400"/>
            <a:ext cx="8610600" cy="4104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600">
                <a:solidFill>
                  <a:srgbClr val="A50021"/>
                </a:solidFill>
                <a:latin typeface="Century Gothic"/>
                <a:ea typeface="Century Gothic"/>
                <a:cs typeface="Century Gothic"/>
                <a:sym typeface="Century Gothic"/>
              </a:defRPr>
            </a:pPr>
            <a:r>
              <a:t>Access Missouri Grant</a:t>
            </a:r>
            <a:endParaRPr sz="3200"/>
          </a:p>
          <a:p>
            <a:pPr>
              <a:defRPr sz="2800" b="0">
                <a:latin typeface="Century Gothic"/>
                <a:ea typeface="Century Gothic"/>
                <a:cs typeface="Century Gothic"/>
                <a:sym typeface="Century Gothic"/>
              </a:defRPr>
            </a:pPr>
            <a:r>
              <a:t>State need-based program </a:t>
            </a:r>
            <a:endParaRPr sz="3200"/>
          </a:p>
          <a:p>
            <a:pPr>
              <a:defRPr sz="2800" b="0">
                <a:latin typeface="Century Gothic"/>
                <a:ea typeface="Century Gothic"/>
                <a:cs typeface="Century Gothic"/>
                <a:sym typeface="Century Gothic"/>
              </a:defRPr>
            </a:pPr>
            <a:r>
              <a:t>File FAFSA</a:t>
            </a:r>
            <a:endParaRPr sz="3200"/>
          </a:p>
          <a:p>
            <a:pPr>
              <a:defRPr sz="2800" b="0">
                <a:latin typeface="Century Gothic"/>
                <a:ea typeface="Century Gothic"/>
                <a:cs typeface="Century Gothic"/>
                <a:sym typeface="Century Gothic"/>
              </a:defRPr>
            </a:pPr>
            <a:r>
              <a:t>EFC Range $0-$12,000</a:t>
            </a:r>
            <a:endParaRPr sz="3200"/>
          </a:p>
          <a:p>
            <a:pPr>
              <a:defRPr sz="2800" b="0">
                <a:latin typeface="Century Gothic"/>
                <a:ea typeface="Century Gothic"/>
                <a:cs typeface="Century Gothic"/>
                <a:sym typeface="Century Gothic"/>
              </a:defRPr>
            </a:pPr>
            <a:r>
              <a:t>Amount of the annual award varies each year based upon state appropriation to the fund:</a:t>
            </a:r>
            <a:endParaRPr sz="3200"/>
          </a:p>
          <a:p>
            <a:pPr>
              <a:defRPr sz="2800" b="0">
                <a:latin typeface="Century Gothic"/>
                <a:ea typeface="Century Gothic"/>
                <a:cs typeface="Century Gothic"/>
                <a:sym typeface="Century Gothic"/>
              </a:defRPr>
            </a:pPr>
            <a:r>
              <a:t>	Public 2-year ~$300-$1,000</a:t>
            </a:r>
            <a:endParaRPr sz="3200"/>
          </a:p>
          <a:p>
            <a:pPr>
              <a:defRPr sz="2800" b="0">
                <a:latin typeface="Century Gothic"/>
                <a:ea typeface="Century Gothic"/>
                <a:cs typeface="Century Gothic"/>
                <a:sym typeface="Century Gothic"/>
              </a:defRPr>
            </a:pPr>
            <a:r>
              <a:t>	Public 4-year ~$1,000</a:t>
            </a:r>
            <a:endParaRPr sz="3200"/>
          </a:p>
          <a:p>
            <a:pPr>
              <a:defRPr sz="2800" b="0">
                <a:latin typeface="Century Gothic"/>
                <a:ea typeface="Century Gothic"/>
                <a:cs typeface="Century Gothic"/>
                <a:sym typeface="Century Gothic"/>
              </a:defRPr>
            </a:pPr>
            <a:r>
              <a:t>	Private ~$2,000+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51"/>
          <p:cNvSpPr txBox="1">
            <a:spLocks noGrp="1"/>
          </p:cNvSpPr>
          <p:nvPr>
            <p:ph type="title"/>
          </p:nvPr>
        </p:nvSpPr>
        <p:spPr>
          <a:prstGeom prst="rect">
            <a:avLst/>
          </a:prstGeom>
        </p:spPr>
        <p:txBody>
          <a:bodyPr/>
          <a:lstStyle>
            <a:lvl1pPr>
              <a:defRPr b="1">
                <a:solidFill>
                  <a:srgbClr val="CC9900"/>
                </a:solidFill>
                <a:latin typeface="Century Gothic"/>
                <a:ea typeface="Century Gothic"/>
                <a:cs typeface="Century Gothic"/>
                <a:sym typeface="Century Gothic"/>
              </a:defRPr>
            </a:lvl1pPr>
          </a:lstStyle>
          <a:p>
            <a:r>
              <a:t>Selection Priorities</a:t>
            </a:r>
          </a:p>
        </p:txBody>
      </p:sp>
      <p:sp>
        <p:nvSpPr>
          <p:cNvPr id="270" name="Rectangle 52"/>
          <p:cNvSpPr txBox="1">
            <a:spLocks noGrp="1"/>
          </p:cNvSpPr>
          <p:nvPr>
            <p:ph type="body" sz="half" idx="1"/>
          </p:nvPr>
        </p:nvSpPr>
        <p:spPr>
          <a:xfrm>
            <a:off x="4343400" y="1660525"/>
            <a:ext cx="4343400" cy="4359275"/>
          </a:xfrm>
          <a:prstGeom prst="rect">
            <a:avLst/>
          </a:prstGeom>
        </p:spPr>
        <p:txBody>
          <a:bodyPr/>
          <a:lstStyle/>
          <a:p>
            <a:pPr>
              <a:defRPr b="0">
                <a:latin typeface="Century Gothic"/>
                <a:ea typeface="Century Gothic"/>
                <a:cs typeface="Century Gothic"/>
                <a:sym typeface="Century Gothic"/>
              </a:defRPr>
            </a:pPr>
            <a:r>
              <a:t> Size</a:t>
            </a:r>
          </a:p>
          <a:p>
            <a:pPr>
              <a:defRPr b="0">
                <a:latin typeface="Century Gothic"/>
                <a:ea typeface="Century Gothic"/>
                <a:cs typeface="Century Gothic"/>
                <a:sym typeface="Century Gothic"/>
              </a:defRPr>
            </a:pPr>
            <a:r>
              <a:t> Location</a:t>
            </a:r>
          </a:p>
          <a:p>
            <a:pPr>
              <a:defRPr b="0">
                <a:latin typeface="Century Gothic"/>
                <a:ea typeface="Century Gothic"/>
                <a:cs typeface="Century Gothic"/>
                <a:sym typeface="Century Gothic"/>
              </a:defRPr>
            </a:pPr>
            <a:r>
              <a:t> Cost</a:t>
            </a:r>
          </a:p>
          <a:p>
            <a:pPr>
              <a:defRPr b="0">
                <a:latin typeface="Century Gothic"/>
                <a:ea typeface="Century Gothic"/>
                <a:cs typeface="Century Gothic"/>
                <a:sym typeface="Century Gothic"/>
              </a:defRPr>
            </a:pPr>
            <a:r>
              <a:t> Academic Programs</a:t>
            </a:r>
          </a:p>
          <a:p>
            <a:pPr>
              <a:defRPr b="0">
                <a:latin typeface="Century Gothic"/>
                <a:ea typeface="Century Gothic"/>
                <a:cs typeface="Century Gothic"/>
                <a:sym typeface="Century Gothic"/>
              </a:defRPr>
            </a:pPr>
            <a:r>
              <a:t> Atmosphere</a:t>
            </a:r>
          </a:p>
        </p:txBody>
      </p:sp>
      <p:sp>
        <p:nvSpPr>
          <p:cNvPr id="271" name="Line 53"/>
          <p:cNvSpPr/>
          <p:nvPr/>
        </p:nvSpPr>
        <p:spPr>
          <a:xfrm>
            <a:off x="2209800" y="1219200"/>
            <a:ext cx="6019800" cy="0"/>
          </a:xfrm>
          <a:prstGeom prst="line">
            <a:avLst/>
          </a:prstGeom>
          <a:ln w="28575">
            <a:solidFill>
              <a:srgbClr val="000000"/>
            </a:solidFill>
          </a:ln>
        </p:spPr>
        <p:txBody>
          <a:bodyPr lIns="45719" rIns="45719"/>
          <a:lstStyle/>
          <a:p>
            <a:endParaRPr/>
          </a:p>
        </p:txBody>
      </p:sp>
      <p:pic>
        <p:nvPicPr>
          <p:cNvPr id="272" name="Picture 7" descr="Picture 7"/>
          <p:cNvPicPr>
            <a:picLocks noChangeAspect="1"/>
          </p:cNvPicPr>
          <p:nvPr/>
        </p:nvPicPr>
        <p:blipFill>
          <a:blip r:embed="rId3">
            <a:extLst/>
          </a:blip>
          <a:stretch>
            <a:fillRect/>
          </a:stretch>
        </p:blipFill>
        <p:spPr>
          <a:xfrm>
            <a:off x="1143000" y="1524000"/>
            <a:ext cx="3048000" cy="4572000"/>
          </a:xfrm>
          <a:prstGeom prst="rect">
            <a:avLst/>
          </a:prstGeom>
          <a:ln>
            <a:solidFill>
              <a:srgbClr val="000000"/>
            </a:solidFill>
            <a:miter/>
          </a:ln>
        </p:spPr>
      </p:pic>
      <p:sp>
        <p:nvSpPr>
          <p:cNvPr id="273" name="Text Box 53"/>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1: discover your options</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2" name="Text Box 4"/>
          <p:cNvSpPr txBox="1"/>
          <p:nvPr/>
        </p:nvSpPr>
        <p:spPr>
          <a:xfrm>
            <a:off x="381000" y="6400800"/>
            <a:ext cx="47244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5: financing your education</a:t>
            </a:r>
          </a:p>
        </p:txBody>
      </p:sp>
      <p:sp>
        <p:nvSpPr>
          <p:cNvPr id="933" name="Rectangle 6"/>
          <p:cNvSpPr txBox="1"/>
          <p:nvPr/>
        </p:nvSpPr>
        <p:spPr>
          <a:xfrm>
            <a:off x="914400" y="519430"/>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Missouri Land Grant</a:t>
            </a:r>
          </a:p>
        </p:txBody>
      </p:sp>
      <p:sp>
        <p:nvSpPr>
          <p:cNvPr id="934"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935" name="TextBox 5"/>
          <p:cNvSpPr txBox="1"/>
          <p:nvPr/>
        </p:nvSpPr>
        <p:spPr>
          <a:xfrm>
            <a:off x="533400" y="1600200"/>
            <a:ext cx="5029200" cy="463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solidFill>
                  <a:srgbClr val="A50021"/>
                </a:solidFill>
                <a:latin typeface="Century Gothic"/>
                <a:ea typeface="Century Gothic"/>
                <a:cs typeface="Century Gothic"/>
                <a:sym typeface="Century Gothic"/>
              </a:defRPr>
            </a:pPr>
            <a:r>
              <a:t>Missouri Land Grant </a:t>
            </a:r>
            <a:endParaRPr b="0">
              <a:latin typeface="Arial"/>
              <a:ea typeface="Arial"/>
              <a:cs typeface="Arial"/>
              <a:sym typeface="Arial"/>
            </a:endParaRPr>
          </a:p>
          <a:p>
            <a:pPr>
              <a:defRPr sz="2400" b="0">
                <a:latin typeface="Gotham Book"/>
                <a:ea typeface="Gotham Book"/>
                <a:cs typeface="Gotham Book"/>
                <a:sym typeface="Gotham Book"/>
              </a:defRPr>
            </a:pPr>
            <a:r>
              <a:t>Missouri resident</a:t>
            </a:r>
            <a:endParaRPr>
              <a:latin typeface="Arial"/>
              <a:ea typeface="Arial"/>
              <a:cs typeface="Arial"/>
              <a:sym typeface="Arial"/>
            </a:endParaRPr>
          </a:p>
          <a:p>
            <a:pPr>
              <a:defRPr sz="2400" b="0">
                <a:latin typeface="Gotham Book"/>
                <a:ea typeface="Gotham Book"/>
                <a:cs typeface="Gotham Book"/>
                <a:sym typeface="Gotham Book"/>
              </a:defRPr>
            </a:pPr>
            <a:r>
              <a:t>Pell Grant recipient</a:t>
            </a:r>
            <a:endParaRPr>
              <a:latin typeface="Arial"/>
              <a:ea typeface="Arial"/>
              <a:cs typeface="Arial"/>
              <a:sym typeface="Arial"/>
            </a:endParaRPr>
          </a:p>
          <a:p>
            <a:pPr>
              <a:defRPr sz="2400" b="0">
                <a:latin typeface="Gotham Book"/>
                <a:ea typeface="Gotham Book"/>
                <a:cs typeface="Gotham Book"/>
                <a:sym typeface="Gotham Book"/>
              </a:defRPr>
            </a:pPr>
            <a:r>
              <a:t>100% of unmet need for tuition</a:t>
            </a:r>
            <a:endParaRPr>
              <a:latin typeface="Arial"/>
              <a:ea typeface="Arial"/>
              <a:cs typeface="Arial"/>
              <a:sym typeface="Arial"/>
            </a:endParaRPr>
          </a:p>
          <a:p>
            <a:pPr>
              <a:defRPr sz="2400" b="0">
                <a:latin typeface="Gotham Book"/>
                <a:ea typeface="Gotham Book"/>
                <a:cs typeface="Gotham Book"/>
                <a:sym typeface="Gotham Book"/>
              </a:defRPr>
            </a:pPr>
            <a:r>
              <a:t>and fees</a:t>
            </a:r>
            <a:endParaRPr>
              <a:latin typeface="Arial"/>
              <a:ea typeface="Arial"/>
              <a:cs typeface="Arial"/>
              <a:sym typeface="Arial"/>
            </a:endParaRPr>
          </a:p>
          <a:p>
            <a:pPr>
              <a:defRPr sz="2400" b="0">
                <a:latin typeface="Gotham Book"/>
                <a:ea typeface="Gotham Book"/>
                <a:cs typeface="Gotham Book"/>
                <a:sym typeface="Gotham Book"/>
              </a:defRPr>
            </a:pPr>
            <a:endParaRPr>
              <a:latin typeface="Arial"/>
              <a:ea typeface="Arial"/>
              <a:cs typeface="Arial"/>
              <a:sym typeface="Arial"/>
            </a:endParaRPr>
          </a:p>
          <a:p>
            <a:pPr>
              <a:defRPr sz="2800">
                <a:solidFill>
                  <a:srgbClr val="A50021"/>
                </a:solidFill>
                <a:latin typeface="Century Gothic"/>
                <a:ea typeface="Century Gothic"/>
                <a:cs typeface="Century Gothic"/>
                <a:sym typeface="Century Gothic"/>
              </a:defRPr>
            </a:pPr>
            <a:r>
              <a:t>Missouri Land Grant Honors</a:t>
            </a:r>
            <a:endParaRPr b="0">
              <a:latin typeface="Arial"/>
              <a:ea typeface="Arial"/>
              <a:cs typeface="Arial"/>
              <a:sym typeface="Arial"/>
            </a:endParaRPr>
          </a:p>
          <a:p>
            <a:pPr>
              <a:defRPr sz="2400" b="0">
                <a:latin typeface="Gotham Book"/>
                <a:ea typeface="Gotham Book"/>
                <a:cs typeface="Gotham Book"/>
                <a:sym typeface="Gotham Book"/>
              </a:defRPr>
            </a:pPr>
            <a:r>
              <a:t>Missouri resident</a:t>
            </a:r>
            <a:endParaRPr>
              <a:latin typeface="Arial"/>
              <a:ea typeface="Arial"/>
              <a:cs typeface="Arial"/>
              <a:sym typeface="Arial"/>
            </a:endParaRPr>
          </a:p>
          <a:p>
            <a:pPr>
              <a:defRPr sz="2400" b="0">
                <a:latin typeface="Gotham Book"/>
                <a:ea typeface="Gotham Book"/>
                <a:cs typeface="Gotham Book"/>
                <a:sym typeface="Gotham Book"/>
              </a:defRPr>
            </a:pPr>
            <a:r>
              <a:t>Pell Grant recipient </a:t>
            </a:r>
            <a:endParaRPr>
              <a:latin typeface="Arial"/>
              <a:ea typeface="Arial"/>
              <a:cs typeface="Arial"/>
              <a:sym typeface="Arial"/>
            </a:endParaRPr>
          </a:p>
          <a:p>
            <a:pPr>
              <a:defRPr sz="2400" b="0">
                <a:latin typeface="Gotham Book"/>
                <a:ea typeface="Gotham Book"/>
                <a:cs typeface="Gotham Book"/>
                <a:sym typeface="Gotham Book"/>
              </a:defRPr>
            </a:pPr>
            <a:r>
              <a:t>Admitted to Honors College</a:t>
            </a:r>
            <a:endParaRPr>
              <a:latin typeface="Arial"/>
              <a:ea typeface="Arial"/>
              <a:cs typeface="Arial"/>
              <a:sym typeface="Arial"/>
            </a:endParaRPr>
          </a:p>
          <a:p>
            <a:pPr>
              <a:defRPr sz="2400" b="0">
                <a:latin typeface="Gotham Book"/>
                <a:ea typeface="Gotham Book"/>
                <a:cs typeface="Gotham Book"/>
                <a:sym typeface="Gotham Book"/>
              </a:defRPr>
            </a:pPr>
            <a:r>
              <a:t>100% of unmet need for tuition, fees, housing &amp; dining</a:t>
            </a:r>
          </a:p>
        </p:txBody>
      </p:sp>
      <p:pic>
        <p:nvPicPr>
          <p:cNvPr id="936" name="Picture 7" descr="Picture 7"/>
          <p:cNvPicPr>
            <a:picLocks noChangeAspect="1"/>
          </p:cNvPicPr>
          <p:nvPr/>
        </p:nvPicPr>
        <p:blipFill>
          <a:blip r:embed="rId3">
            <a:extLst/>
          </a:blip>
          <a:stretch>
            <a:fillRect/>
          </a:stretch>
        </p:blipFill>
        <p:spPr>
          <a:xfrm>
            <a:off x="5594444" y="1600200"/>
            <a:ext cx="3074117" cy="4278095"/>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0" name="Rectangle 2"/>
          <p:cNvSpPr txBox="1">
            <a:spLocks noGrp="1"/>
          </p:cNvSpPr>
          <p:nvPr>
            <p:ph type="title" idx="4294967295"/>
          </p:nvPr>
        </p:nvSpPr>
        <p:spPr>
          <a:xfrm>
            <a:off x="-76201" y="381000"/>
            <a:ext cx="7793040" cy="1143000"/>
          </a:xfrm>
          <a:prstGeom prst="rect">
            <a:avLst/>
          </a:prstGeom>
        </p:spPr>
        <p:txBody>
          <a:bodyPr anchor="b"/>
          <a:lstStyle/>
          <a:p>
            <a:pPr algn="ctr">
              <a:defRPr b="1">
                <a:latin typeface="Times New Roman"/>
                <a:ea typeface="Times New Roman"/>
                <a:cs typeface="Times New Roman"/>
                <a:sym typeface="Times New Roman"/>
              </a:defRPr>
            </a:pPr>
            <a:r>
              <a:t>  </a:t>
            </a:r>
            <a:r>
              <a:rPr>
                <a:solidFill>
                  <a:srgbClr val="CC9900"/>
                </a:solidFill>
                <a:latin typeface="Century Gothic"/>
                <a:ea typeface="Century Gothic"/>
                <a:cs typeface="Century Gothic"/>
                <a:sym typeface="Century Gothic"/>
              </a:rPr>
              <a:t>Employment</a:t>
            </a:r>
          </a:p>
        </p:txBody>
      </p:sp>
      <p:sp>
        <p:nvSpPr>
          <p:cNvPr id="941" name="Rectangle 3"/>
          <p:cNvSpPr txBox="1">
            <a:spLocks noGrp="1"/>
          </p:cNvSpPr>
          <p:nvPr>
            <p:ph type="body" sz="half" idx="4294967295"/>
          </p:nvPr>
        </p:nvSpPr>
        <p:spPr>
          <a:xfrm>
            <a:off x="533400" y="1676400"/>
            <a:ext cx="7772400" cy="3124200"/>
          </a:xfrm>
          <a:prstGeom prst="rect">
            <a:avLst/>
          </a:prstGeom>
        </p:spPr>
        <p:txBody>
          <a:bodyPr>
            <a:normAutofit/>
          </a:bodyPr>
          <a:lstStyle/>
          <a:p>
            <a:pPr marL="318897" indent="-318897" defTabSz="850391">
              <a:lnSpc>
                <a:spcPct val="80000"/>
              </a:lnSpc>
              <a:spcBef>
                <a:spcPts val="800"/>
              </a:spcBef>
              <a:buSzTx/>
              <a:buNone/>
              <a:defRPr sz="3348">
                <a:solidFill>
                  <a:srgbClr val="A50021"/>
                </a:solidFill>
                <a:latin typeface="Century Gothic"/>
                <a:ea typeface="Century Gothic"/>
                <a:cs typeface="Century Gothic"/>
                <a:sym typeface="Century Gothic"/>
              </a:defRPr>
            </a:pPr>
            <a:r>
              <a:t>Federal Work Study</a:t>
            </a:r>
          </a:p>
          <a:p>
            <a:pPr marL="318897" indent="-318897" defTabSz="850391">
              <a:lnSpc>
                <a:spcPct val="80000"/>
              </a:lnSpc>
              <a:spcBef>
                <a:spcPts val="1300"/>
              </a:spcBef>
              <a:defRPr sz="2232" b="0">
                <a:latin typeface="Century Gothic"/>
                <a:ea typeface="Century Gothic"/>
                <a:cs typeface="Century Gothic"/>
                <a:sym typeface="Century Gothic"/>
              </a:defRPr>
            </a:pPr>
            <a:r>
              <a:t>Need-based employment program providing on- and off-campus jobs to undergraduate and graduate students</a:t>
            </a:r>
          </a:p>
          <a:p>
            <a:pPr marL="318897" indent="-318897" defTabSz="850391">
              <a:lnSpc>
                <a:spcPct val="80000"/>
              </a:lnSpc>
              <a:spcBef>
                <a:spcPts val="1300"/>
              </a:spcBef>
              <a:defRPr sz="2232" b="0">
                <a:latin typeface="Century Gothic"/>
                <a:ea typeface="Century Gothic"/>
                <a:cs typeface="Century Gothic"/>
                <a:sym typeface="Century Gothic"/>
              </a:defRPr>
            </a:pPr>
            <a:r>
              <a:t>Compensation is at least the current federal minimum wage</a:t>
            </a:r>
          </a:p>
          <a:p>
            <a:pPr marL="318897" indent="-318897" defTabSz="850391">
              <a:lnSpc>
                <a:spcPct val="80000"/>
              </a:lnSpc>
              <a:spcBef>
                <a:spcPts val="1300"/>
              </a:spcBef>
              <a:defRPr sz="2232" b="0">
                <a:latin typeface="Century Gothic"/>
                <a:ea typeface="Century Gothic"/>
                <a:cs typeface="Century Gothic"/>
                <a:sym typeface="Century Gothic"/>
              </a:defRPr>
            </a:pPr>
            <a:r>
              <a:t>Student is paid by the college</a:t>
            </a:r>
          </a:p>
          <a:p>
            <a:pPr marL="318897" indent="-318897" defTabSz="850391">
              <a:lnSpc>
                <a:spcPct val="80000"/>
              </a:lnSpc>
              <a:spcBef>
                <a:spcPts val="1300"/>
              </a:spcBef>
              <a:defRPr sz="2232" b="0">
                <a:latin typeface="Century Gothic"/>
                <a:ea typeface="Century Gothic"/>
                <a:cs typeface="Century Gothic"/>
                <a:sym typeface="Century Gothic"/>
              </a:defRPr>
            </a:pPr>
            <a:r>
              <a:t>The availability of funds is limited </a:t>
            </a:r>
          </a:p>
        </p:txBody>
      </p:sp>
      <p:pic>
        <p:nvPicPr>
          <p:cNvPr id="942" name="Picture 4" descr="Picture 4"/>
          <p:cNvPicPr>
            <a:picLocks noChangeAspect="1"/>
          </p:cNvPicPr>
          <p:nvPr/>
        </p:nvPicPr>
        <p:blipFill>
          <a:blip r:embed="rId2">
            <a:extLst/>
          </a:blip>
          <a:stretch>
            <a:fillRect/>
          </a:stretch>
        </p:blipFill>
        <p:spPr>
          <a:xfrm>
            <a:off x="5867400" y="4343400"/>
            <a:ext cx="2971800" cy="2284414"/>
          </a:xfrm>
          <a:prstGeom prst="rect">
            <a:avLst/>
          </a:prstGeom>
          <a:ln w="12700">
            <a:miter lim="400000"/>
          </a:ln>
        </p:spPr>
      </p:pic>
      <p:sp>
        <p:nvSpPr>
          <p:cNvPr id="943" name="Line 5"/>
          <p:cNvSpPr/>
          <p:nvPr/>
        </p:nvSpPr>
        <p:spPr>
          <a:xfrm>
            <a:off x="2133600" y="13716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5" name="Title 1"/>
          <p:cNvSpPr txBox="1">
            <a:spLocks noGrp="1"/>
          </p:cNvSpPr>
          <p:nvPr>
            <p:ph type="title"/>
          </p:nvPr>
        </p:nvSpPr>
        <p:spPr>
          <a:xfrm>
            <a:off x="609600" y="685800"/>
            <a:ext cx="8534400" cy="717550"/>
          </a:xfrm>
          <a:prstGeom prst="rect">
            <a:avLst/>
          </a:prstGeom>
        </p:spPr>
        <p:txBody>
          <a:bodyPr/>
          <a:lstStyle>
            <a:lvl1pPr defTabSz="612648">
              <a:defRPr sz="4020" b="1">
                <a:latin typeface="Century Gothic"/>
                <a:ea typeface="Century Gothic"/>
                <a:cs typeface="Century Gothic"/>
                <a:sym typeface="Century Gothic"/>
              </a:defRPr>
            </a:lvl1pPr>
          </a:lstStyle>
          <a:p>
            <a:r>
              <a:t>Special Circumstances</a:t>
            </a:r>
          </a:p>
        </p:txBody>
      </p:sp>
      <p:sp>
        <p:nvSpPr>
          <p:cNvPr id="946" name="Content Placeholder 2"/>
          <p:cNvSpPr txBox="1">
            <a:spLocks noGrp="1"/>
          </p:cNvSpPr>
          <p:nvPr>
            <p:ph type="body" idx="1"/>
          </p:nvPr>
        </p:nvSpPr>
        <p:spPr>
          <a:xfrm>
            <a:off x="609600" y="2133600"/>
            <a:ext cx="7924800" cy="4267200"/>
          </a:xfrm>
          <a:prstGeom prst="rect">
            <a:avLst/>
          </a:prstGeom>
        </p:spPr>
        <p:txBody>
          <a:bodyPr/>
          <a:lstStyle/>
          <a:p>
            <a:pPr>
              <a:spcBef>
                <a:spcPts val="500"/>
              </a:spcBef>
              <a:defRPr sz="2400" b="0">
                <a:latin typeface="Century Gothic"/>
                <a:ea typeface="Century Gothic"/>
                <a:cs typeface="Century Gothic"/>
                <a:sym typeface="Century Gothic"/>
              </a:defRPr>
            </a:pPr>
            <a:r>
              <a:t>Please contact the school if your family has any of the following:</a:t>
            </a:r>
            <a:endParaRPr sz="2900"/>
          </a:p>
          <a:p>
            <a:pPr marL="0" indent="0">
              <a:spcBef>
                <a:spcPts val="500"/>
              </a:spcBef>
              <a:buSzTx/>
              <a:buNone/>
              <a:defRPr sz="2400" b="0">
                <a:latin typeface="Century Gothic"/>
                <a:ea typeface="Century Gothic"/>
                <a:cs typeface="Century Gothic"/>
                <a:sym typeface="Century Gothic"/>
              </a:defRPr>
            </a:pPr>
            <a:r>
              <a:t>	- Change in employment status/loss of     	income</a:t>
            </a:r>
            <a:endParaRPr sz="2900"/>
          </a:p>
          <a:p>
            <a:pPr marL="0" indent="0">
              <a:spcBef>
                <a:spcPts val="500"/>
              </a:spcBef>
              <a:buSzTx/>
              <a:buNone/>
              <a:defRPr sz="2400" b="0">
                <a:latin typeface="Century Gothic"/>
                <a:ea typeface="Century Gothic"/>
                <a:cs typeface="Century Gothic"/>
                <a:sym typeface="Century Gothic"/>
              </a:defRPr>
            </a:pPr>
            <a:r>
              <a:t>	- Tuition payments for elementary/secondary 	school</a:t>
            </a:r>
            <a:endParaRPr sz="2900"/>
          </a:p>
          <a:p>
            <a:pPr marL="0" indent="0">
              <a:spcBef>
                <a:spcPts val="500"/>
              </a:spcBef>
              <a:buSzTx/>
              <a:buNone/>
              <a:defRPr sz="2400" b="0">
                <a:latin typeface="Century Gothic"/>
                <a:ea typeface="Century Gothic"/>
                <a:cs typeface="Century Gothic"/>
                <a:sym typeface="Century Gothic"/>
              </a:defRPr>
            </a:pPr>
            <a:r>
              <a:t>	- Change in parent marital status</a:t>
            </a:r>
            <a:endParaRPr sz="2900"/>
          </a:p>
          <a:p>
            <a:pPr marL="0" indent="0">
              <a:spcBef>
                <a:spcPts val="500"/>
              </a:spcBef>
              <a:buSzTx/>
              <a:buNone/>
              <a:defRPr sz="2400" b="0">
                <a:latin typeface="Century Gothic"/>
                <a:ea typeface="Century Gothic"/>
                <a:cs typeface="Century Gothic"/>
                <a:sym typeface="Century Gothic"/>
              </a:defRPr>
            </a:pPr>
            <a:r>
              <a:t>	- Unusual dependent care expenses</a:t>
            </a:r>
            <a:endParaRPr sz="2900"/>
          </a:p>
          <a:p>
            <a:pPr marL="0" indent="0">
              <a:spcBef>
                <a:spcPts val="500"/>
              </a:spcBef>
              <a:buSzTx/>
              <a:buNone/>
              <a:defRPr sz="2400" b="0">
                <a:latin typeface="Century Gothic"/>
                <a:ea typeface="Century Gothic"/>
                <a:cs typeface="Century Gothic"/>
                <a:sym typeface="Century Gothic"/>
              </a:defRPr>
            </a:pPr>
            <a:r>
              <a:t>	- Student cannot obtain parent information</a:t>
            </a:r>
            <a:endParaRPr sz="2900"/>
          </a:p>
          <a:p>
            <a:pPr marL="0" indent="0">
              <a:spcBef>
                <a:spcPts val="500"/>
              </a:spcBef>
              <a:buSzTx/>
              <a:buNone/>
              <a:defRPr sz="2400" b="0">
                <a:latin typeface="Century Gothic"/>
                <a:ea typeface="Century Gothic"/>
                <a:cs typeface="Century Gothic"/>
                <a:sym typeface="Century Gothic"/>
              </a:defRPr>
            </a:pPr>
            <a:r>
              <a:t>	</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0" name="Text Box 3"/>
          <p:cNvSpPr txBox="1"/>
          <p:nvPr/>
        </p:nvSpPr>
        <p:spPr>
          <a:xfrm>
            <a:off x="0" y="1752600"/>
            <a:ext cx="9144000" cy="3293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6000" b="0">
                <a:latin typeface="Century Gothic"/>
                <a:ea typeface="Century Gothic"/>
                <a:cs typeface="Century Gothic"/>
                <a:sym typeface="Century Gothic"/>
              </a:defRPr>
            </a:pPr>
            <a:r>
              <a:rPr dirty="0"/>
              <a:t>Scholarship Deadlines</a:t>
            </a:r>
          </a:p>
          <a:p>
            <a:pPr marL="228600" lvl="2" indent="685800">
              <a:defRPr sz="3200" b="0">
                <a:latin typeface="Century Gothic"/>
                <a:ea typeface="Century Gothic"/>
                <a:cs typeface="Century Gothic"/>
                <a:sym typeface="Century Gothic"/>
              </a:defRPr>
            </a:pPr>
            <a:r>
              <a:rPr dirty="0"/>
              <a:t>		</a:t>
            </a:r>
            <a:r>
              <a:rPr dirty="0" smtClean="0"/>
              <a:t>Mizzou</a:t>
            </a:r>
            <a:r>
              <a:rPr dirty="0"/>
              <a:t>:  December </a:t>
            </a:r>
            <a:r>
              <a:rPr dirty="0" smtClean="0"/>
              <a:t>1</a:t>
            </a:r>
            <a:endParaRPr sz="2400" dirty="0"/>
          </a:p>
          <a:p>
            <a:pPr marL="228600" lvl="2" indent="685800">
              <a:defRPr sz="3200" b="0">
                <a:latin typeface="Century Gothic"/>
                <a:ea typeface="Century Gothic"/>
                <a:cs typeface="Century Gothic"/>
                <a:sym typeface="Century Gothic"/>
              </a:defRPr>
            </a:pPr>
            <a:endParaRPr sz="2400" dirty="0"/>
          </a:p>
          <a:p>
            <a:pPr algn="ctr">
              <a:defRPr sz="6000" b="0">
                <a:latin typeface="Century Gothic"/>
                <a:ea typeface="Century Gothic"/>
                <a:cs typeface="Century Gothic"/>
                <a:sym typeface="Century Gothic"/>
              </a:defRPr>
            </a:pPr>
            <a:r>
              <a:rPr dirty="0"/>
              <a:t>FAFSA Deadline</a:t>
            </a:r>
            <a:endParaRPr sz="3200" dirty="0"/>
          </a:p>
          <a:p>
            <a:pPr algn="ctr">
              <a:defRPr sz="3200" b="0">
                <a:latin typeface="Century Gothic"/>
                <a:ea typeface="Century Gothic"/>
                <a:cs typeface="Century Gothic"/>
                <a:sym typeface="Century Gothic"/>
              </a:defRPr>
            </a:pPr>
            <a:r>
              <a:rPr dirty="0"/>
              <a:t>Varies </a:t>
            </a:r>
          </a:p>
        </p:txBody>
      </p:sp>
      <p:sp>
        <p:nvSpPr>
          <p:cNvPr id="951" name="Rectangle 2"/>
          <p:cNvSpPr txBox="1"/>
          <p:nvPr/>
        </p:nvSpPr>
        <p:spPr>
          <a:xfrm>
            <a:off x="-381000" y="505459"/>
            <a:ext cx="7031038"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6000">
                <a:solidFill>
                  <a:srgbClr val="D68F00"/>
                </a:solidFill>
                <a:latin typeface="Century Gothic"/>
                <a:ea typeface="Century Gothic"/>
                <a:cs typeface="Century Gothic"/>
                <a:sym typeface="Century Gothic"/>
              </a:defRPr>
            </a:pPr>
            <a:r>
              <a:t>  </a:t>
            </a:r>
            <a:r>
              <a:rPr>
                <a:solidFill>
                  <a:srgbClr val="CC9900"/>
                </a:solidFill>
              </a:rPr>
              <a:t>Deadlines</a:t>
            </a:r>
          </a:p>
        </p:txBody>
      </p:sp>
      <p:sp>
        <p:nvSpPr>
          <p:cNvPr id="952" name="Line 5"/>
          <p:cNvSpPr/>
          <p:nvPr/>
        </p:nvSpPr>
        <p:spPr>
          <a:xfrm>
            <a:off x="1524000" y="13716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2" name="Group 4"/>
          <p:cNvGrpSpPr/>
          <p:nvPr/>
        </p:nvGrpSpPr>
        <p:grpSpPr>
          <a:xfrm>
            <a:off x="0" y="0"/>
            <a:ext cx="9296400" cy="6858000"/>
            <a:chOff x="0" y="0"/>
            <a:chExt cx="9296400" cy="6858000"/>
          </a:xfrm>
        </p:grpSpPr>
        <p:pic>
          <p:nvPicPr>
            <p:cNvPr id="956"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957"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958"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959"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960"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961"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962"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963"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964"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965"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966"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967"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968"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969"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970"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971"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972"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973"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974"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975"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976"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977"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978"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979"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980"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981"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982"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983"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984"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985"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986"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987"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988"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989"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990"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991"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992"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993"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994"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995"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996"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997"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998"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999"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1000"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1001"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1003" name="Picture 51" descr="Picture 51"/>
          <p:cNvPicPr>
            <a:picLocks noChangeAspect="1"/>
          </p:cNvPicPr>
          <p:nvPr/>
        </p:nvPicPr>
        <p:blipFill>
          <a:blip r:embed="rId3">
            <a:extLst/>
          </a:blip>
          <a:stretch>
            <a:fillRect/>
          </a:stretch>
        </p:blipFill>
        <p:spPr>
          <a:xfrm>
            <a:off x="222250" y="9525"/>
            <a:ext cx="9074150" cy="6870700"/>
          </a:xfrm>
          <a:prstGeom prst="rect">
            <a:avLst/>
          </a:prstGeom>
          <a:ln w="12700">
            <a:miter lim="400000"/>
          </a:ln>
        </p:spPr>
      </p:pic>
      <p:sp>
        <p:nvSpPr>
          <p:cNvPr id="1004" name="Rectangle 52"/>
          <p:cNvSpPr/>
          <p:nvPr/>
        </p:nvSpPr>
        <p:spPr>
          <a:xfrm>
            <a:off x="2286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1005" name="Rectangle 53"/>
          <p:cNvSpPr txBox="1">
            <a:spLocks noGrp="1"/>
          </p:cNvSpPr>
          <p:nvPr>
            <p:ph type="title"/>
          </p:nvPr>
        </p:nvSpPr>
        <p:spPr>
          <a:xfrm>
            <a:off x="990600" y="457200"/>
            <a:ext cx="8229600" cy="1143000"/>
          </a:xfrm>
          <a:prstGeom prst="rect">
            <a:avLst/>
          </a:prstGeom>
        </p:spPr>
        <p:txBody>
          <a:bodyPr/>
          <a:lstStyle>
            <a:lvl1pPr>
              <a:defRPr b="1">
                <a:latin typeface="Century Gothic"/>
                <a:ea typeface="Century Gothic"/>
                <a:cs typeface="Century Gothic"/>
                <a:sym typeface="Century Gothic"/>
              </a:defRPr>
            </a:lvl1pPr>
          </a:lstStyle>
          <a:p>
            <a:r>
              <a:t>Lesson 6</a:t>
            </a:r>
          </a:p>
        </p:txBody>
      </p:sp>
      <p:sp>
        <p:nvSpPr>
          <p:cNvPr id="1006" name="Text Box 55"/>
          <p:cNvSpPr txBox="1"/>
          <p:nvPr/>
        </p:nvSpPr>
        <p:spPr>
          <a:xfrm>
            <a:off x="5334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
        <p:nvSpPr>
          <p:cNvPr id="1007" name="Rectangle 56"/>
          <p:cNvSpPr txBox="1"/>
          <p:nvPr/>
        </p:nvSpPr>
        <p:spPr>
          <a:xfrm>
            <a:off x="2962275" y="3887787"/>
            <a:ext cx="6172200" cy="26073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609600" indent="-609600">
              <a:lnSpc>
                <a:spcPct val="120000"/>
              </a:lnSpc>
              <a:spcBef>
                <a:spcPts val="1400"/>
              </a:spcBef>
              <a:defRPr sz="6000" b="0">
                <a:latin typeface="Century Gothic"/>
                <a:ea typeface="Century Gothic"/>
                <a:cs typeface="Century Gothic"/>
                <a:sym typeface="Century Gothic"/>
              </a:defRPr>
            </a:pPr>
            <a:r>
              <a:t>Learn to </a:t>
            </a:r>
            <a:endParaRPr sz="3200"/>
          </a:p>
          <a:p>
            <a:pPr marL="609600" indent="-609600">
              <a:lnSpc>
                <a:spcPct val="120000"/>
              </a:lnSpc>
              <a:spcBef>
                <a:spcPts val="1400"/>
              </a:spcBef>
              <a:defRPr sz="6000" b="0">
                <a:latin typeface="Viner Hand ITC"/>
                <a:ea typeface="Viner Hand ITC"/>
                <a:cs typeface="Viner Hand ITC"/>
                <a:sym typeface="Viner Hand ITC"/>
              </a:defRPr>
            </a:pPr>
            <a:r>
              <a:t>	</a:t>
            </a:r>
            <a:r>
              <a:rPr>
                <a:latin typeface="Century Gothic"/>
                <a:ea typeface="Century Gothic"/>
                <a:cs typeface="Century Gothic"/>
                <a:sym typeface="Century Gothic"/>
              </a:rPr>
              <a:t>Succeed</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Rectangle 3"/>
          <p:cNvSpPr/>
          <p:nvPr/>
        </p:nvSpPr>
        <p:spPr>
          <a:xfrm>
            <a:off x="0" y="0"/>
            <a:ext cx="9220200" cy="6858000"/>
          </a:xfrm>
          <a:prstGeom prst="rect">
            <a:avLst/>
          </a:prstGeom>
          <a:solidFill>
            <a:schemeClr val="accent3">
              <a:lumOff val="44000"/>
              <a:alpha val="74901"/>
            </a:schemeClr>
          </a:solidFill>
          <a:ln w="12700">
            <a:miter lim="400000"/>
          </a:ln>
        </p:spPr>
        <p:txBody>
          <a:bodyPr lIns="45719" rIns="45719" anchor="ctr"/>
          <a:lstStyle/>
          <a:p>
            <a:pPr>
              <a:defRPr b="0">
                <a:latin typeface="Arial"/>
                <a:ea typeface="Arial"/>
                <a:cs typeface="Arial"/>
                <a:sym typeface="Arial"/>
              </a:defRPr>
            </a:pPr>
            <a:endParaRPr/>
          </a:p>
        </p:txBody>
      </p:sp>
      <p:sp>
        <p:nvSpPr>
          <p:cNvPr id="1010" name="Text Box 4"/>
          <p:cNvSpPr txBox="1"/>
          <p:nvPr/>
        </p:nvSpPr>
        <p:spPr>
          <a:xfrm>
            <a:off x="3810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6: learn to succeed</a:t>
            </a:r>
          </a:p>
        </p:txBody>
      </p:sp>
      <p:sp>
        <p:nvSpPr>
          <p:cNvPr id="1011" name="Rectangle 6"/>
          <p:cNvSpPr txBox="1"/>
          <p:nvPr/>
        </p:nvSpPr>
        <p:spPr>
          <a:xfrm>
            <a:off x="914400" y="535304"/>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High School Schedule</a:t>
            </a:r>
          </a:p>
        </p:txBody>
      </p:sp>
      <p:sp>
        <p:nvSpPr>
          <p:cNvPr id="1012" name="Line 5"/>
          <p:cNvSpPr/>
          <p:nvPr/>
        </p:nvSpPr>
        <p:spPr>
          <a:xfrm>
            <a:off x="2133600" y="1371600"/>
            <a:ext cx="6019800" cy="0"/>
          </a:xfrm>
          <a:prstGeom prst="line">
            <a:avLst/>
          </a:prstGeom>
          <a:ln w="28575">
            <a:solidFill>
              <a:srgbClr val="000000"/>
            </a:solidFill>
          </a:ln>
        </p:spPr>
        <p:txBody>
          <a:bodyPr lIns="45719" rIns="45719"/>
          <a:lstStyle/>
          <a:p>
            <a:endParaRPr/>
          </a:p>
        </p:txBody>
      </p:sp>
      <p:pic>
        <p:nvPicPr>
          <p:cNvPr id="1013" name="Object 61" descr="Object 61"/>
          <p:cNvPicPr>
            <a:picLocks noChangeAspect="1"/>
          </p:cNvPicPr>
          <p:nvPr/>
        </p:nvPicPr>
        <p:blipFill>
          <a:blip r:embed="rId2">
            <a:extLst/>
          </a:blip>
          <a:stretch>
            <a:fillRect/>
          </a:stretch>
        </p:blipFill>
        <p:spPr>
          <a:xfrm>
            <a:off x="228600" y="1616075"/>
            <a:ext cx="8750300" cy="4498975"/>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Rectangle 3"/>
          <p:cNvSpPr/>
          <p:nvPr/>
        </p:nvSpPr>
        <p:spPr>
          <a:xfrm>
            <a:off x="0" y="0"/>
            <a:ext cx="9220200" cy="6858000"/>
          </a:xfrm>
          <a:prstGeom prst="rect">
            <a:avLst/>
          </a:prstGeom>
          <a:solidFill>
            <a:schemeClr val="accent3">
              <a:lumOff val="44000"/>
              <a:alpha val="74901"/>
            </a:schemeClr>
          </a:solidFill>
          <a:ln w="12700">
            <a:miter lim="400000"/>
          </a:ln>
        </p:spPr>
        <p:txBody>
          <a:bodyPr lIns="45719" rIns="45719" anchor="ctr"/>
          <a:lstStyle/>
          <a:p>
            <a:pPr>
              <a:defRPr b="0">
                <a:latin typeface="Arial"/>
                <a:ea typeface="Arial"/>
                <a:cs typeface="Arial"/>
                <a:sym typeface="Arial"/>
              </a:defRPr>
            </a:pPr>
            <a:endParaRPr/>
          </a:p>
        </p:txBody>
      </p:sp>
      <p:sp>
        <p:nvSpPr>
          <p:cNvPr id="1016" name="Text Box 4"/>
          <p:cNvSpPr txBox="1"/>
          <p:nvPr/>
        </p:nvSpPr>
        <p:spPr>
          <a:xfrm>
            <a:off x="3810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6: learn to succeed</a:t>
            </a:r>
          </a:p>
        </p:txBody>
      </p:sp>
      <p:sp>
        <p:nvSpPr>
          <p:cNvPr id="1017"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College Schedule</a:t>
            </a:r>
          </a:p>
        </p:txBody>
      </p:sp>
      <p:sp>
        <p:nvSpPr>
          <p:cNvPr id="1018" name="Line 5"/>
          <p:cNvSpPr/>
          <p:nvPr/>
        </p:nvSpPr>
        <p:spPr>
          <a:xfrm>
            <a:off x="2133600" y="1447800"/>
            <a:ext cx="6019800" cy="0"/>
          </a:xfrm>
          <a:prstGeom prst="line">
            <a:avLst/>
          </a:prstGeom>
          <a:ln w="28575">
            <a:solidFill>
              <a:srgbClr val="000000"/>
            </a:solidFill>
          </a:ln>
        </p:spPr>
        <p:txBody>
          <a:bodyPr lIns="45719" rIns="45719"/>
          <a:lstStyle/>
          <a:p>
            <a:endParaRPr/>
          </a:p>
        </p:txBody>
      </p:sp>
      <p:pic>
        <p:nvPicPr>
          <p:cNvPr id="1019" name="Object 518" descr="Object 518"/>
          <p:cNvPicPr>
            <a:picLocks noChangeAspect="1"/>
          </p:cNvPicPr>
          <p:nvPr/>
        </p:nvPicPr>
        <p:blipFill>
          <a:blip r:embed="rId2">
            <a:extLst/>
          </a:blip>
          <a:stretch>
            <a:fillRect/>
          </a:stretch>
        </p:blipFill>
        <p:spPr>
          <a:xfrm>
            <a:off x="234950" y="1752600"/>
            <a:ext cx="8832850" cy="44196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Text Box 3"/>
          <p:cNvSpPr txBox="1"/>
          <p:nvPr/>
        </p:nvSpPr>
        <p:spPr>
          <a:xfrm>
            <a:off x="325438" y="1676400"/>
            <a:ext cx="8458201" cy="4297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0000"/>
              </a:lnSpc>
              <a:buSzPct val="100000"/>
              <a:buFont typeface="Arial"/>
              <a:buChar char="•"/>
              <a:defRPr sz="2000">
                <a:latin typeface="Century Gothic"/>
                <a:ea typeface="Century Gothic"/>
                <a:cs typeface="Century Gothic"/>
                <a:sym typeface="Century Gothic"/>
              </a:defRPr>
            </a:pPr>
            <a:r>
              <a:t>3 Main Types of Classes:</a:t>
            </a:r>
            <a:endParaRPr b="0">
              <a:latin typeface="Arial"/>
              <a:ea typeface="Arial"/>
              <a:cs typeface="Arial"/>
              <a:sym typeface="Arial"/>
            </a:endParaRPr>
          </a:p>
          <a:p>
            <a:pPr marL="914400" lvl="3" indent="-342900">
              <a:buSzPct val="100000"/>
              <a:buFont typeface="Arial"/>
              <a:buChar char="•"/>
              <a:defRPr sz="2000" b="0">
                <a:latin typeface="Century Gothic"/>
                <a:ea typeface="Century Gothic"/>
                <a:cs typeface="Century Gothic"/>
                <a:sym typeface="Century Gothic"/>
              </a:defRPr>
            </a:pPr>
            <a:r>
              <a:t>MWF Classes- 50 minutes, 3 days a week</a:t>
            </a:r>
            <a:endParaRPr>
              <a:latin typeface="Arial"/>
              <a:ea typeface="Arial"/>
              <a:cs typeface="Arial"/>
              <a:sym typeface="Arial"/>
            </a:endParaRPr>
          </a:p>
          <a:p>
            <a:pPr marL="914400" lvl="3" indent="-342900">
              <a:buSzPct val="100000"/>
              <a:buFont typeface="Arial"/>
              <a:buChar char="•"/>
              <a:defRPr sz="2000" b="0">
                <a:latin typeface="Century Gothic"/>
                <a:ea typeface="Century Gothic"/>
                <a:cs typeface="Century Gothic"/>
                <a:sym typeface="Century Gothic"/>
              </a:defRPr>
            </a:pPr>
            <a:r>
              <a:t>TR Classes-     90 minutes, 2 days a week</a:t>
            </a:r>
            <a:endParaRPr>
              <a:latin typeface="Arial"/>
              <a:ea typeface="Arial"/>
              <a:cs typeface="Arial"/>
              <a:sym typeface="Arial"/>
            </a:endParaRPr>
          </a:p>
          <a:p>
            <a:pPr marL="914400" lvl="3" indent="-342900">
              <a:buSzPct val="100000"/>
              <a:buFont typeface="Arial"/>
              <a:buChar char="•"/>
              <a:defRPr sz="2000" b="0">
                <a:latin typeface="Century Gothic"/>
                <a:ea typeface="Century Gothic"/>
                <a:cs typeface="Century Gothic"/>
                <a:sym typeface="Century Gothic"/>
              </a:defRPr>
            </a:pPr>
            <a:r>
              <a:t>MTWRF Classes- 50 minutes, everyday- </a:t>
            </a:r>
            <a:endParaRPr>
              <a:latin typeface="Arial"/>
              <a:ea typeface="Arial"/>
              <a:cs typeface="Arial"/>
              <a:sym typeface="Arial"/>
            </a:endParaRPr>
          </a:p>
          <a:p>
            <a:pPr lvl="1" indent="0">
              <a:defRPr sz="2000" b="0">
                <a:latin typeface="Century Gothic"/>
                <a:ea typeface="Century Gothic"/>
                <a:cs typeface="Century Gothic"/>
                <a:sym typeface="Century Gothic"/>
              </a:defRPr>
            </a:pPr>
            <a:r>
              <a:t>		          Typically math &amp; foreign language courses</a:t>
            </a:r>
            <a:endParaRPr>
              <a:latin typeface="Arial"/>
              <a:ea typeface="Arial"/>
              <a:cs typeface="Arial"/>
              <a:sym typeface="Arial"/>
            </a:endParaRPr>
          </a:p>
          <a:p>
            <a:pPr marL="342900" indent="-342900">
              <a:buSzPct val="100000"/>
              <a:buFont typeface="Arial"/>
              <a:buChar char="•"/>
              <a:defRPr sz="2000" b="0">
                <a:latin typeface="Century Gothic"/>
                <a:ea typeface="Century Gothic"/>
                <a:cs typeface="Century Gothic"/>
                <a:sym typeface="Century Gothic"/>
              </a:defRPr>
            </a:pPr>
            <a:endParaRPr>
              <a:latin typeface="Arial"/>
              <a:ea typeface="Arial"/>
              <a:cs typeface="Arial"/>
              <a:sym typeface="Arial"/>
            </a:endParaRPr>
          </a:p>
          <a:p>
            <a:pPr marL="342900" indent="-342900">
              <a:buSzPct val="100000"/>
              <a:buFont typeface="Arial"/>
              <a:buChar char="•"/>
              <a:defRPr sz="2000">
                <a:latin typeface="Century Gothic"/>
                <a:ea typeface="Century Gothic"/>
                <a:cs typeface="Century Gothic"/>
                <a:sym typeface="Century Gothic"/>
              </a:defRPr>
            </a:pPr>
            <a:r>
              <a:t>Labs, lectures, and discussion groups or seminars</a:t>
            </a:r>
            <a:endParaRPr b="0">
              <a:latin typeface="Arial"/>
              <a:ea typeface="Arial"/>
              <a:cs typeface="Arial"/>
              <a:sym typeface="Arial"/>
            </a:endParaRPr>
          </a:p>
          <a:p>
            <a:pPr marL="342900" indent="-342900">
              <a:buSzPct val="100000"/>
              <a:buFont typeface="Arial"/>
              <a:buChar char="•"/>
              <a:defRPr sz="2000">
                <a:latin typeface="Century Gothic"/>
                <a:ea typeface="Century Gothic"/>
                <a:cs typeface="Century Gothic"/>
                <a:sym typeface="Century Gothic"/>
              </a:defRPr>
            </a:pPr>
            <a:endParaRPr b="0">
              <a:latin typeface="Arial"/>
              <a:ea typeface="Arial"/>
              <a:cs typeface="Arial"/>
              <a:sym typeface="Arial"/>
            </a:endParaRPr>
          </a:p>
          <a:p>
            <a:pPr marL="342900" indent="-342900">
              <a:buSzPct val="100000"/>
              <a:buFont typeface="Arial"/>
              <a:buChar char="•"/>
              <a:defRPr sz="2000">
                <a:latin typeface="Century Gothic"/>
                <a:ea typeface="Century Gothic"/>
                <a:cs typeface="Century Gothic"/>
                <a:sym typeface="Century Gothic"/>
              </a:defRPr>
            </a:pPr>
            <a:r>
              <a:t>Keep your syllabus</a:t>
            </a:r>
            <a:r>
              <a:rPr b="0"/>
              <a:t>!</a:t>
            </a:r>
            <a:endParaRPr b="0">
              <a:latin typeface="Arial"/>
              <a:ea typeface="Arial"/>
              <a:cs typeface="Arial"/>
              <a:sym typeface="Arial"/>
            </a:endParaRPr>
          </a:p>
          <a:p>
            <a:pPr marL="342900" indent="-342900">
              <a:buSzPct val="100000"/>
              <a:buFont typeface="Arial"/>
              <a:buChar char="•"/>
              <a:defRPr sz="2000" b="0">
                <a:latin typeface="Century Gothic"/>
                <a:ea typeface="Century Gothic"/>
                <a:cs typeface="Century Gothic"/>
                <a:sym typeface="Century Gothic"/>
              </a:defRPr>
            </a:pPr>
            <a:endParaRPr b="0">
              <a:latin typeface="Arial"/>
              <a:ea typeface="Arial"/>
              <a:cs typeface="Arial"/>
              <a:sym typeface="Arial"/>
            </a:endParaRPr>
          </a:p>
          <a:p>
            <a:pPr marL="342900" indent="-342900">
              <a:buSzPct val="100000"/>
              <a:buFont typeface="Arial"/>
              <a:buChar char="•"/>
              <a:defRPr sz="2000">
                <a:latin typeface="Century Gothic"/>
                <a:ea typeface="Century Gothic"/>
                <a:cs typeface="Century Gothic"/>
                <a:sym typeface="Century Gothic"/>
              </a:defRPr>
            </a:pPr>
            <a:r>
              <a:t>Professor vs. Teaching Assistant</a:t>
            </a:r>
            <a:endParaRPr b="0">
              <a:latin typeface="Arial"/>
              <a:ea typeface="Arial"/>
              <a:cs typeface="Arial"/>
              <a:sym typeface="Arial"/>
            </a:endParaRPr>
          </a:p>
          <a:p>
            <a:pPr marL="800100" lvl="1" indent="-342900">
              <a:buSzPct val="100000"/>
              <a:buFont typeface="Arial"/>
              <a:buChar char="•"/>
              <a:defRPr sz="2000" b="0">
                <a:latin typeface="Century Gothic"/>
                <a:ea typeface="Century Gothic"/>
                <a:cs typeface="Century Gothic"/>
                <a:sym typeface="Century Gothic"/>
              </a:defRPr>
            </a:pPr>
            <a:r>
              <a:t>Go in for office hours to meet with them!</a:t>
            </a:r>
            <a:endParaRPr>
              <a:latin typeface="Arial"/>
              <a:ea typeface="Arial"/>
              <a:cs typeface="Arial"/>
              <a:sym typeface="Arial"/>
            </a:endParaRPr>
          </a:p>
          <a:p>
            <a:pPr marL="342900" indent="-342900">
              <a:buSzPct val="100000"/>
              <a:buFont typeface="Arial"/>
              <a:buChar char="•"/>
              <a:defRPr sz="2000" b="0">
                <a:latin typeface="Century Gothic"/>
                <a:ea typeface="Century Gothic"/>
                <a:cs typeface="Century Gothic"/>
                <a:sym typeface="Century Gothic"/>
              </a:defRPr>
            </a:pPr>
            <a:endParaRPr>
              <a:latin typeface="Arial"/>
              <a:ea typeface="Arial"/>
              <a:cs typeface="Arial"/>
              <a:sym typeface="Arial"/>
            </a:endParaRPr>
          </a:p>
          <a:p>
            <a:pPr marL="342900" indent="-342900">
              <a:buSzPct val="100000"/>
              <a:buFont typeface="Arial"/>
              <a:buChar char="•"/>
              <a:defRPr sz="2000">
                <a:latin typeface="Century Gothic"/>
                <a:ea typeface="Century Gothic"/>
                <a:cs typeface="Century Gothic"/>
                <a:sym typeface="Century Gothic"/>
              </a:defRPr>
            </a:pPr>
            <a:r>
              <a:t>Meet your classmates</a:t>
            </a:r>
          </a:p>
        </p:txBody>
      </p:sp>
      <p:sp>
        <p:nvSpPr>
          <p:cNvPr id="1022" name="TextBox 2"/>
          <p:cNvSpPr txBox="1"/>
          <p:nvPr/>
        </p:nvSpPr>
        <p:spPr>
          <a:xfrm>
            <a:off x="609600" y="441067"/>
            <a:ext cx="7467600" cy="929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5400">
                <a:solidFill>
                  <a:srgbClr val="CC9900"/>
                </a:solidFill>
                <a:latin typeface="Century Gothic"/>
                <a:ea typeface="Century Gothic"/>
                <a:cs typeface="Century Gothic"/>
                <a:sym typeface="Century Gothic"/>
              </a:defRPr>
            </a:pPr>
            <a:r>
              <a:t>College</a:t>
            </a:r>
            <a:r>
              <a:rPr sz="2000" b="0">
                <a:solidFill>
                  <a:srgbClr val="000000"/>
                </a:solidFill>
                <a:latin typeface="Arial"/>
                <a:ea typeface="Arial"/>
                <a:cs typeface="Arial"/>
                <a:sym typeface="Arial"/>
              </a:rPr>
              <a:t> </a:t>
            </a:r>
            <a:r>
              <a:t>Schedule</a:t>
            </a:r>
          </a:p>
        </p:txBody>
      </p:sp>
      <p:pic>
        <p:nvPicPr>
          <p:cNvPr id="1023" name="Picture 3" descr="Picture 3"/>
          <p:cNvPicPr>
            <a:picLocks noChangeAspect="1"/>
          </p:cNvPicPr>
          <p:nvPr/>
        </p:nvPicPr>
        <p:blipFill>
          <a:blip r:embed="rId2">
            <a:extLst/>
          </a:blip>
          <a:stretch>
            <a:fillRect/>
          </a:stretch>
        </p:blipFill>
        <p:spPr>
          <a:xfrm>
            <a:off x="1322570" y="1305339"/>
            <a:ext cx="6041660" cy="30484"/>
          </a:xfrm>
          <a:prstGeom prst="rect">
            <a:avLst/>
          </a:prstGeom>
          <a:ln w="12700">
            <a:miter lim="400000"/>
          </a:ln>
        </p:spPr>
      </p:pic>
      <p:sp>
        <p:nvSpPr>
          <p:cNvPr id="1024" name="Text Box 4"/>
          <p:cNvSpPr txBox="1"/>
          <p:nvPr/>
        </p:nvSpPr>
        <p:spPr>
          <a:xfrm>
            <a:off x="287338" y="6328052"/>
            <a:ext cx="426720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6: learn to succeed</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descr="Picture 4"/>
          <p:cNvPicPr>
            <a:picLocks noChangeAspect="1"/>
          </p:cNvPicPr>
          <p:nvPr/>
        </p:nvPicPr>
        <p:blipFill>
          <a:blip r:embed="rId2">
            <a:extLst/>
          </a:blip>
          <a:stretch>
            <a:fillRect/>
          </a:stretch>
        </p:blipFill>
        <p:spPr>
          <a:xfrm>
            <a:off x="609600" y="787400"/>
            <a:ext cx="5562600" cy="3708400"/>
          </a:xfrm>
          <a:prstGeom prst="rect">
            <a:avLst/>
          </a:prstGeom>
          <a:ln w="12700">
            <a:miter lim="400000"/>
          </a:ln>
        </p:spPr>
      </p:pic>
      <p:pic>
        <p:nvPicPr>
          <p:cNvPr id="1027" name="Picture 5" descr="Picture 5"/>
          <p:cNvPicPr>
            <a:picLocks noChangeAspect="1"/>
          </p:cNvPicPr>
          <p:nvPr/>
        </p:nvPicPr>
        <p:blipFill>
          <a:blip r:embed="rId3">
            <a:extLst/>
          </a:blip>
          <a:stretch>
            <a:fillRect/>
          </a:stretch>
        </p:blipFill>
        <p:spPr>
          <a:xfrm>
            <a:off x="-914400" y="-228600"/>
            <a:ext cx="10629900" cy="70866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4" descr="Picture 4"/>
          <p:cNvPicPr>
            <a:picLocks noChangeAspect="1"/>
          </p:cNvPicPr>
          <p:nvPr/>
        </p:nvPicPr>
        <p:blipFill>
          <a:blip r:embed="rId2">
            <a:extLst/>
          </a:blip>
          <a:stretch>
            <a:fillRect/>
          </a:stretch>
        </p:blipFill>
        <p:spPr>
          <a:xfrm>
            <a:off x="-228600" y="0"/>
            <a:ext cx="10287000" cy="6858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 name="Group 4"/>
          <p:cNvGrpSpPr/>
          <p:nvPr/>
        </p:nvGrpSpPr>
        <p:grpSpPr>
          <a:xfrm>
            <a:off x="-76200" y="0"/>
            <a:ext cx="9296400" cy="6858000"/>
            <a:chOff x="0" y="0"/>
            <a:chExt cx="9296400" cy="6858000"/>
          </a:xfrm>
        </p:grpSpPr>
        <p:pic>
          <p:nvPicPr>
            <p:cNvPr id="277" name="Object 5" descr="Object 5"/>
            <p:cNvPicPr>
              <a:picLocks noChangeAspect="1"/>
            </p:cNvPicPr>
            <p:nvPr/>
          </p:nvPicPr>
          <p:blipFill>
            <a:blip r:embed="rId2">
              <a:extLst/>
            </a:blip>
            <a:stretch>
              <a:fillRect/>
            </a:stretch>
          </p:blipFill>
          <p:spPr>
            <a:xfrm>
              <a:off x="0" y="457200"/>
              <a:ext cx="9296400" cy="155575"/>
            </a:xfrm>
            <a:prstGeom prst="rect">
              <a:avLst/>
            </a:prstGeom>
            <a:ln w="12700" cap="flat">
              <a:noFill/>
              <a:miter lim="400000"/>
            </a:ln>
            <a:effectLst/>
          </p:spPr>
        </p:pic>
        <p:pic>
          <p:nvPicPr>
            <p:cNvPr id="278" name="Object 6" descr="Object 6"/>
            <p:cNvPicPr>
              <a:picLocks noChangeAspect="1"/>
            </p:cNvPicPr>
            <p:nvPr/>
          </p:nvPicPr>
          <p:blipFill>
            <a:blip r:embed="rId2">
              <a:extLst/>
            </a:blip>
            <a:stretch>
              <a:fillRect/>
            </a:stretch>
          </p:blipFill>
          <p:spPr>
            <a:xfrm>
              <a:off x="0" y="304800"/>
              <a:ext cx="9296400" cy="155575"/>
            </a:xfrm>
            <a:prstGeom prst="rect">
              <a:avLst/>
            </a:prstGeom>
            <a:ln w="12700" cap="flat">
              <a:noFill/>
              <a:miter lim="400000"/>
            </a:ln>
            <a:effectLst/>
          </p:spPr>
        </p:pic>
        <p:pic>
          <p:nvPicPr>
            <p:cNvPr id="279" name="Object 7" descr="Object 7"/>
            <p:cNvPicPr>
              <a:picLocks noChangeAspect="1"/>
            </p:cNvPicPr>
            <p:nvPr/>
          </p:nvPicPr>
          <p:blipFill>
            <a:blip r:embed="rId2">
              <a:extLst/>
            </a:blip>
            <a:stretch>
              <a:fillRect/>
            </a:stretch>
          </p:blipFill>
          <p:spPr>
            <a:xfrm>
              <a:off x="0" y="152400"/>
              <a:ext cx="9296400" cy="155575"/>
            </a:xfrm>
            <a:prstGeom prst="rect">
              <a:avLst/>
            </a:prstGeom>
            <a:ln w="12700" cap="flat">
              <a:noFill/>
              <a:miter lim="400000"/>
            </a:ln>
            <a:effectLst/>
          </p:spPr>
        </p:pic>
        <p:pic>
          <p:nvPicPr>
            <p:cNvPr id="280" name="Object 8" descr="Object 8"/>
            <p:cNvPicPr>
              <a:picLocks noChangeAspect="1"/>
            </p:cNvPicPr>
            <p:nvPr/>
          </p:nvPicPr>
          <p:blipFill>
            <a:blip r:embed="rId2">
              <a:extLst/>
            </a:blip>
            <a:stretch>
              <a:fillRect/>
            </a:stretch>
          </p:blipFill>
          <p:spPr>
            <a:xfrm>
              <a:off x="0" y="0"/>
              <a:ext cx="9296400" cy="155575"/>
            </a:xfrm>
            <a:prstGeom prst="rect">
              <a:avLst/>
            </a:prstGeom>
            <a:ln w="12700" cap="flat">
              <a:noFill/>
              <a:miter lim="400000"/>
            </a:ln>
            <a:effectLst/>
          </p:spPr>
        </p:pic>
        <p:pic>
          <p:nvPicPr>
            <p:cNvPr id="281" name="Object 9" descr="Object 9"/>
            <p:cNvPicPr>
              <a:picLocks noChangeAspect="1"/>
            </p:cNvPicPr>
            <p:nvPr/>
          </p:nvPicPr>
          <p:blipFill>
            <a:blip r:embed="rId2">
              <a:extLst/>
            </a:blip>
            <a:stretch>
              <a:fillRect/>
            </a:stretch>
          </p:blipFill>
          <p:spPr>
            <a:xfrm>
              <a:off x="0" y="1828800"/>
              <a:ext cx="9296400" cy="155575"/>
            </a:xfrm>
            <a:prstGeom prst="rect">
              <a:avLst/>
            </a:prstGeom>
            <a:ln w="12700" cap="flat">
              <a:noFill/>
              <a:miter lim="400000"/>
            </a:ln>
            <a:effectLst/>
          </p:spPr>
        </p:pic>
        <p:pic>
          <p:nvPicPr>
            <p:cNvPr id="282" name="Object 10" descr="Object 10"/>
            <p:cNvPicPr>
              <a:picLocks noChangeAspect="1"/>
            </p:cNvPicPr>
            <p:nvPr/>
          </p:nvPicPr>
          <p:blipFill>
            <a:blip r:embed="rId2">
              <a:extLst/>
            </a:blip>
            <a:stretch>
              <a:fillRect/>
            </a:stretch>
          </p:blipFill>
          <p:spPr>
            <a:xfrm>
              <a:off x="0" y="1676400"/>
              <a:ext cx="9296400" cy="155575"/>
            </a:xfrm>
            <a:prstGeom prst="rect">
              <a:avLst/>
            </a:prstGeom>
            <a:ln w="12700" cap="flat">
              <a:noFill/>
              <a:miter lim="400000"/>
            </a:ln>
            <a:effectLst/>
          </p:spPr>
        </p:pic>
        <p:pic>
          <p:nvPicPr>
            <p:cNvPr id="283" name="Object 11" descr="Object 11"/>
            <p:cNvPicPr>
              <a:picLocks noChangeAspect="1"/>
            </p:cNvPicPr>
            <p:nvPr/>
          </p:nvPicPr>
          <p:blipFill>
            <a:blip r:embed="rId2">
              <a:extLst/>
            </a:blip>
            <a:stretch>
              <a:fillRect/>
            </a:stretch>
          </p:blipFill>
          <p:spPr>
            <a:xfrm>
              <a:off x="0" y="1524000"/>
              <a:ext cx="9296400" cy="155575"/>
            </a:xfrm>
            <a:prstGeom prst="rect">
              <a:avLst/>
            </a:prstGeom>
            <a:ln w="12700" cap="flat">
              <a:noFill/>
              <a:miter lim="400000"/>
            </a:ln>
            <a:effectLst/>
          </p:spPr>
        </p:pic>
        <p:pic>
          <p:nvPicPr>
            <p:cNvPr id="284" name="Object 12" descr="Object 12"/>
            <p:cNvPicPr>
              <a:picLocks noChangeAspect="1"/>
            </p:cNvPicPr>
            <p:nvPr/>
          </p:nvPicPr>
          <p:blipFill>
            <a:blip r:embed="rId2">
              <a:extLst/>
            </a:blip>
            <a:stretch>
              <a:fillRect/>
            </a:stretch>
          </p:blipFill>
          <p:spPr>
            <a:xfrm>
              <a:off x="0" y="1371600"/>
              <a:ext cx="9296400" cy="155575"/>
            </a:xfrm>
            <a:prstGeom prst="rect">
              <a:avLst/>
            </a:prstGeom>
            <a:ln w="12700" cap="flat">
              <a:noFill/>
              <a:miter lim="400000"/>
            </a:ln>
            <a:effectLst/>
          </p:spPr>
        </p:pic>
        <p:pic>
          <p:nvPicPr>
            <p:cNvPr id="285" name="Object 13" descr="Object 13"/>
            <p:cNvPicPr>
              <a:picLocks noChangeAspect="1"/>
            </p:cNvPicPr>
            <p:nvPr/>
          </p:nvPicPr>
          <p:blipFill>
            <a:blip r:embed="rId2">
              <a:extLst/>
            </a:blip>
            <a:stretch>
              <a:fillRect/>
            </a:stretch>
          </p:blipFill>
          <p:spPr>
            <a:xfrm>
              <a:off x="0" y="1219200"/>
              <a:ext cx="9296400" cy="155575"/>
            </a:xfrm>
            <a:prstGeom prst="rect">
              <a:avLst/>
            </a:prstGeom>
            <a:ln w="12700" cap="flat">
              <a:noFill/>
              <a:miter lim="400000"/>
            </a:ln>
            <a:effectLst/>
          </p:spPr>
        </p:pic>
        <p:pic>
          <p:nvPicPr>
            <p:cNvPr id="286" name="Object 14" descr="Object 14"/>
            <p:cNvPicPr>
              <a:picLocks noChangeAspect="1"/>
            </p:cNvPicPr>
            <p:nvPr/>
          </p:nvPicPr>
          <p:blipFill>
            <a:blip r:embed="rId2">
              <a:extLst/>
            </a:blip>
            <a:stretch>
              <a:fillRect/>
            </a:stretch>
          </p:blipFill>
          <p:spPr>
            <a:xfrm>
              <a:off x="0" y="1066800"/>
              <a:ext cx="9296400" cy="155575"/>
            </a:xfrm>
            <a:prstGeom prst="rect">
              <a:avLst/>
            </a:prstGeom>
            <a:ln w="12700" cap="flat">
              <a:noFill/>
              <a:miter lim="400000"/>
            </a:ln>
            <a:effectLst/>
          </p:spPr>
        </p:pic>
        <p:pic>
          <p:nvPicPr>
            <p:cNvPr id="287" name="Object 15" descr="Object 15"/>
            <p:cNvPicPr>
              <a:picLocks noChangeAspect="1"/>
            </p:cNvPicPr>
            <p:nvPr/>
          </p:nvPicPr>
          <p:blipFill>
            <a:blip r:embed="rId2">
              <a:extLst/>
            </a:blip>
            <a:stretch>
              <a:fillRect/>
            </a:stretch>
          </p:blipFill>
          <p:spPr>
            <a:xfrm>
              <a:off x="0" y="914400"/>
              <a:ext cx="9296400" cy="155575"/>
            </a:xfrm>
            <a:prstGeom prst="rect">
              <a:avLst/>
            </a:prstGeom>
            <a:ln w="12700" cap="flat">
              <a:noFill/>
              <a:miter lim="400000"/>
            </a:ln>
            <a:effectLst/>
          </p:spPr>
        </p:pic>
        <p:pic>
          <p:nvPicPr>
            <p:cNvPr id="288" name="Object 16" descr="Object 16"/>
            <p:cNvPicPr>
              <a:picLocks noChangeAspect="1"/>
            </p:cNvPicPr>
            <p:nvPr/>
          </p:nvPicPr>
          <p:blipFill>
            <a:blip r:embed="rId2">
              <a:extLst/>
            </a:blip>
            <a:stretch>
              <a:fillRect/>
            </a:stretch>
          </p:blipFill>
          <p:spPr>
            <a:xfrm>
              <a:off x="0" y="762000"/>
              <a:ext cx="9296400" cy="155575"/>
            </a:xfrm>
            <a:prstGeom prst="rect">
              <a:avLst/>
            </a:prstGeom>
            <a:ln w="12700" cap="flat">
              <a:noFill/>
              <a:miter lim="400000"/>
            </a:ln>
            <a:effectLst/>
          </p:spPr>
        </p:pic>
        <p:pic>
          <p:nvPicPr>
            <p:cNvPr id="289" name="Object 17" descr="Object 17"/>
            <p:cNvPicPr>
              <a:picLocks noChangeAspect="1"/>
            </p:cNvPicPr>
            <p:nvPr/>
          </p:nvPicPr>
          <p:blipFill>
            <a:blip r:embed="rId2">
              <a:extLst/>
            </a:blip>
            <a:stretch>
              <a:fillRect/>
            </a:stretch>
          </p:blipFill>
          <p:spPr>
            <a:xfrm>
              <a:off x="0" y="609600"/>
              <a:ext cx="9296400" cy="155575"/>
            </a:xfrm>
            <a:prstGeom prst="rect">
              <a:avLst/>
            </a:prstGeom>
            <a:ln w="12700" cap="flat">
              <a:noFill/>
              <a:miter lim="400000"/>
            </a:ln>
            <a:effectLst/>
          </p:spPr>
        </p:pic>
        <p:pic>
          <p:nvPicPr>
            <p:cNvPr id="290" name="Object 18" descr="Object 18"/>
            <p:cNvPicPr>
              <a:picLocks noChangeAspect="1"/>
            </p:cNvPicPr>
            <p:nvPr/>
          </p:nvPicPr>
          <p:blipFill>
            <a:blip r:embed="rId2">
              <a:extLst/>
            </a:blip>
            <a:stretch>
              <a:fillRect/>
            </a:stretch>
          </p:blipFill>
          <p:spPr>
            <a:xfrm>
              <a:off x="0" y="3200400"/>
              <a:ext cx="9296400" cy="155575"/>
            </a:xfrm>
            <a:prstGeom prst="rect">
              <a:avLst/>
            </a:prstGeom>
            <a:ln w="12700" cap="flat">
              <a:noFill/>
              <a:miter lim="400000"/>
            </a:ln>
            <a:effectLst/>
          </p:spPr>
        </p:pic>
        <p:pic>
          <p:nvPicPr>
            <p:cNvPr id="291" name="Object 19" descr="Object 19"/>
            <p:cNvPicPr>
              <a:picLocks noChangeAspect="1"/>
            </p:cNvPicPr>
            <p:nvPr/>
          </p:nvPicPr>
          <p:blipFill>
            <a:blip r:embed="rId2">
              <a:extLst/>
            </a:blip>
            <a:stretch>
              <a:fillRect/>
            </a:stretch>
          </p:blipFill>
          <p:spPr>
            <a:xfrm>
              <a:off x="0" y="3352800"/>
              <a:ext cx="9296400" cy="155575"/>
            </a:xfrm>
            <a:prstGeom prst="rect">
              <a:avLst/>
            </a:prstGeom>
            <a:ln w="12700" cap="flat">
              <a:noFill/>
              <a:miter lim="400000"/>
            </a:ln>
            <a:effectLst/>
          </p:spPr>
        </p:pic>
        <p:pic>
          <p:nvPicPr>
            <p:cNvPr id="292" name="Object 20" descr="Object 20"/>
            <p:cNvPicPr>
              <a:picLocks noChangeAspect="1"/>
            </p:cNvPicPr>
            <p:nvPr/>
          </p:nvPicPr>
          <p:blipFill>
            <a:blip r:embed="rId2">
              <a:extLst/>
            </a:blip>
            <a:stretch>
              <a:fillRect/>
            </a:stretch>
          </p:blipFill>
          <p:spPr>
            <a:xfrm>
              <a:off x="0" y="3505200"/>
              <a:ext cx="9296400" cy="155575"/>
            </a:xfrm>
            <a:prstGeom prst="rect">
              <a:avLst/>
            </a:prstGeom>
            <a:ln w="12700" cap="flat">
              <a:noFill/>
              <a:miter lim="400000"/>
            </a:ln>
            <a:effectLst/>
          </p:spPr>
        </p:pic>
        <p:pic>
          <p:nvPicPr>
            <p:cNvPr id="293" name="Object 21" descr="Object 21"/>
            <p:cNvPicPr>
              <a:picLocks noChangeAspect="1"/>
            </p:cNvPicPr>
            <p:nvPr/>
          </p:nvPicPr>
          <p:blipFill>
            <a:blip r:embed="rId2">
              <a:extLst/>
            </a:blip>
            <a:stretch>
              <a:fillRect/>
            </a:stretch>
          </p:blipFill>
          <p:spPr>
            <a:xfrm>
              <a:off x="0" y="3048000"/>
              <a:ext cx="9296400" cy="155575"/>
            </a:xfrm>
            <a:prstGeom prst="rect">
              <a:avLst/>
            </a:prstGeom>
            <a:ln w="12700" cap="flat">
              <a:noFill/>
              <a:miter lim="400000"/>
            </a:ln>
            <a:effectLst/>
          </p:spPr>
        </p:pic>
        <p:pic>
          <p:nvPicPr>
            <p:cNvPr id="294" name="Object 22" descr="Object 22"/>
            <p:cNvPicPr>
              <a:picLocks noChangeAspect="1"/>
            </p:cNvPicPr>
            <p:nvPr/>
          </p:nvPicPr>
          <p:blipFill>
            <a:blip r:embed="rId2">
              <a:extLst/>
            </a:blip>
            <a:stretch>
              <a:fillRect/>
            </a:stretch>
          </p:blipFill>
          <p:spPr>
            <a:xfrm>
              <a:off x="0" y="2895600"/>
              <a:ext cx="9296400" cy="155575"/>
            </a:xfrm>
            <a:prstGeom prst="rect">
              <a:avLst/>
            </a:prstGeom>
            <a:ln w="12700" cap="flat">
              <a:noFill/>
              <a:miter lim="400000"/>
            </a:ln>
            <a:effectLst/>
          </p:spPr>
        </p:pic>
        <p:pic>
          <p:nvPicPr>
            <p:cNvPr id="295" name="Object 23" descr="Object 23"/>
            <p:cNvPicPr>
              <a:picLocks noChangeAspect="1"/>
            </p:cNvPicPr>
            <p:nvPr/>
          </p:nvPicPr>
          <p:blipFill>
            <a:blip r:embed="rId2">
              <a:extLst/>
            </a:blip>
            <a:stretch>
              <a:fillRect/>
            </a:stretch>
          </p:blipFill>
          <p:spPr>
            <a:xfrm>
              <a:off x="0" y="2743200"/>
              <a:ext cx="9296400" cy="155575"/>
            </a:xfrm>
            <a:prstGeom prst="rect">
              <a:avLst/>
            </a:prstGeom>
            <a:ln w="12700" cap="flat">
              <a:noFill/>
              <a:miter lim="400000"/>
            </a:ln>
            <a:effectLst/>
          </p:spPr>
        </p:pic>
        <p:pic>
          <p:nvPicPr>
            <p:cNvPr id="296" name="Object 24" descr="Object 24"/>
            <p:cNvPicPr>
              <a:picLocks noChangeAspect="1"/>
            </p:cNvPicPr>
            <p:nvPr/>
          </p:nvPicPr>
          <p:blipFill>
            <a:blip r:embed="rId2">
              <a:extLst/>
            </a:blip>
            <a:stretch>
              <a:fillRect/>
            </a:stretch>
          </p:blipFill>
          <p:spPr>
            <a:xfrm>
              <a:off x="0" y="2590800"/>
              <a:ext cx="9296400" cy="155575"/>
            </a:xfrm>
            <a:prstGeom prst="rect">
              <a:avLst/>
            </a:prstGeom>
            <a:ln w="12700" cap="flat">
              <a:noFill/>
              <a:miter lim="400000"/>
            </a:ln>
            <a:effectLst/>
          </p:spPr>
        </p:pic>
        <p:pic>
          <p:nvPicPr>
            <p:cNvPr id="297" name="Object 25" descr="Object 25"/>
            <p:cNvPicPr>
              <a:picLocks noChangeAspect="1"/>
            </p:cNvPicPr>
            <p:nvPr/>
          </p:nvPicPr>
          <p:blipFill>
            <a:blip r:embed="rId2">
              <a:extLst/>
            </a:blip>
            <a:stretch>
              <a:fillRect/>
            </a:stretch>
          </p:blipFill>
          <p:spPr>
            <a:xfrm>
              <a:off x="0" y="2438400"/>
              <a:ext cx="9296400" cy="155575"/>
            </a:xfrm>
            <a:prstGeom prst="rect">
              <a:avLst/>
            </a:prstGeom>
            <a:ln w="12700" cap="flat">
              <a:noFill/>
              <a:miter lim="400000"/>
            </a:ln>
            <a:effectLst/>
          </p:spPr>
        </p:pic>
        <p:pic>
          <p:nvPicPr>
            <p:cNvPr id="298" name="Object 26" descr="Object 26"/>
            <p:cNvPicPr>
              <a:picLocks noChangeAspect="1"/>
            </p:cNvPicPr>
            <p:nvPr/>
          </p:nvPicPr>
          <p:blipFill>
            <a:blip r:embed="rId2">
              <a:extLst/>
            </a:blip>
            <a:stretch>
              <a:fillRect/>
            </a:stretch>
          </p:blipFill>
          <p:spPr>
            <a:xfrm>
              <a:off x="0" y="2286000"/>
              <a:ext cx="9296400" cy="155575"/>
            </a:xfrm>
            <a:prstGeom prst="rect">
              <a:avLst/>
            </a:prstGeom>
            <a:ln w="12700" cap="flat">
              <a:noFill/>
              <a:miter lim="400000"/>
            </a:ln>
            <a:effectLst/>
          </p:spPr>
        </p:pic>
        <p:pic>
          <p:nvPicPr>
            <p:cNvPr id="299" name="Object 27" descr="Object 27"/>
            <p:cNvPicPr>
              <a:picLocks noChangeAspect="1"/>
            </p:cNvPicPr>
            <p:nvPr/>
          </p:nvPicPr>
          <p:blipFill>
            <a:blip r:embed="rId2">
              <a:extLst/>
            </a:blip>
            <a:stretch>
              <a:fillRect/>
            </a:stretch>
          </p:blipFill>
          <p:spPr>
            <a:xfrm>
              <a:off x="0" y="2133600"/>
              <a:ext cx="9296400" cy="155575"/>
            </a:xfrm>
            <a:prstGeom prst="rect">
              <a:avLst/>
            </a:prstGeom>
            <a:ln w="12700" cap="flat">
              <a:noFill/>
              <a:miter lim="400000"/>
            </a:ln>
            <a:effectLst/>
          </p:spPr>
        </p:pic>
        <p:pic>
          <p:nvPicPr>
            <p:cNvPr id="300" name="Object 28" descr="Object 28"/>
            <p:cNvPicPr>
              <a:picLocks noChangeAspect="1"/>
            </p:cNvPicPr>
            <p:nvPr/>
          </p:nvPicPr>
          <p:blipFill>
            <a:blip r:embed="rId2">
              <a:extLst/>
            </a:blip>
            <a:stretch>
              <a:fillRect/>
            </a:stretch>
          </p:blipFill>
          <p:spPr>
            <a:xfrm>
              <a:off x="0" y="1981200"/>
              <a:ext cx="9296400" cy="155575"/>
            </a:xfrm>
            <a:prstGeom prst="rect">
              <a:avLst/>
            </a:prstGeom>
            <a:ln w="12700" cap="flat">
              <a:noFill/>
              <a:miter lim="400000"/>
            </a:ln>
            <a:effectLst/>
          </p:spPr>
        </p:pic>
        <p:pic>
          <p:nvPicPr>
            <p:cNvPr id="301" name="Object 29" descr="Object 29"/>
            <p:cNvPicPr>
              <a:picLocks noChangeAspect="1"/>
            </p:cNvPicPr>
            <p:nvPr/>
          </p:nvPicPr>
          <p:blipFill>
            <a:blip r:embed="rId2">
              <a:extLst/>
            </a:blip>
            <a:stretch>
              <a:fillRect/>
            </a:stretch>
          </p:blipFill>
          <p:spPr>
            <a:xfrm>
              <a:off x="0" y="3222625"/>
              <a:ext cx="9296400" cy="155575"/>
            </a:xfrm>
            <a:prstGeom prst="rect">
              <a:avLst/>
            </a:prstGeom>
            <a:ln w="12700" cap="flat">
              <a:noFill/>
              <a:miter lim="400000"/>
            </a:ln>
            <a:effectLst/>
          </p:spPr>
        </p:pic>
        <p:pic>
          <p:nvPicPr>
            <p:cNvPr id="302" name="Object 30" descr="Object 30"/>
            <p:cNvPicPr>
              <a:picLocks noChangeAspect="1"/>
            </p:cNvPicPr>
            <p:nvPr/>
          </p:nvPicPr>
          <p:blipFill>
            <a:blip r:embed="rId2">
              <a:extLst/>
            </a:blip>
            <a:stretch>
              <a:fillRect/>
            </a:stretch>
          </p:blipFill>
          <p:spPr>
            <a:xfrm>
              <a:off x="0" y="3657600"/>
              <a:ext cx="9296400" cy="155575"/>
            </a:xfrm>
            <a:prstGeom prst="rect">
              <a:avLst/>
            </a:prstGeom>
            <a:ln w="12700" cap="flat">
              <a:noFill/>
              <a:miter lim="400000"/>
            </a:ln>
            <a:effectLst/>
          </p:spPr>
        </p:pic>
        <p:pic>
          <p:nvPicPr>
            <p:cNvPr id="303" name="Object 31" descr="Object 31"/>
            <p:cNvPicPr>
              <a:picLocks noChangeAspect="1"/>
            </p:cNvPicPr>
            <p:nvPr/>
          </p:nvPicPr>
          <p:blipFill>
            <a:blip r:embed="rId2">
              <a:extLst/>
            </a:blip>
            <a:stretch>
              <a:fillRect/>
            </a:stretch>
          </p:blipFill>
          <p:spPr>
            <a:xfrm>
              <a:off x="0" y="6096000"/>
              <a:ext cx="9296400" cy="155575"/>
            </a:xfrm>
            <a:prstGeom prst="rect">
              <a:avLst/>
            </a:prstGeom>
            <a:ln w="12700" cap="flat">
              <a:noFill/>
              <a:miter lim="400000"/>
            </a:ln>
            <a:effectLst/>
          </p:spPr>
        </p:pic>
        <p:pic>
          <p:nvPicPr>
            <p:cNvPr id="304" name="Object 32" descr="Object 32"/>
            <p:cNvPicPr>
              <a:picLocks noChangeAspect="1"/>
            </p:cNvPicPr>
            <p:nvPr/>
          </p:nvPicPr>
          <p:blipFill>
            <a:blip r:embed="rId2">
              <a:extLst/>
            </a:blip>
            <a:stretch>
              <a:fillRect/>
            </a:stretch>
          </p:blipFill>
          <p:spPr>
            <a:xfrm>
              <a:off x="0" y="5943600"/>
              <a:ext cx="9296400" cy="155575"/>
            </a:xfrm>
            <a:prstGeom prst="rect">
              <a:avLst/>
            </a:prstGeom>
            <a:ln w="12700" cap="flat">
              <a:noFill/>
              <a:miter lim="400000"/>
            </a:ln>
            <a:effectLst/>
          </p:spPr>
        </p:pic>
        <p:pic>
          <p:nvPicPr>
            <p:cNvPr id="305" name="Object 33" descr="Object 33"/>
            <p:cNvPicPr>
              <a:picLocks noChangeAspect="1"/>
            </p:cNvPicPr>
            <p:nvPr/>
          </p:nvPicPr>
          <p:blipFill>
            <a:blip r:embed="rId2">
              <a:extLst/>
            </a:blip>
            <a:stretch>
              <a:fillRect/>
            </a:stretch>
          </p:blipFill>
          <p:spPr>
            <a:xfrm>
              <a:off x="0" y="5791200"/>
              <a:ext cx="9296400" cy="155575"/>
            </a:xfrm>
            <a:prstGeom prst="rect">
              <a:avLst/>
            </a:prstGeom>
            <a:ln w="12700" cap="flat">
              <a:noFill/>
              <a:miter lim="400000"/>
            </a:ln>
            <a:effectLst/>
          </p:spPr>
        </p:pic>
        <p:pic>
          <p:nvPicPr>
            <p:cNvPr id="306" name="Object 34" descr="Object 34"/>
            <p:cNvPicPr>
              <a:picLocks noChangeAspect="1"/>
            </p:cNvPicPr>
            <p:nvPr/>
          </p:nvPicPr>
          <p:blipFill>
            <a:blip r:embed="rId2">
              <a:extLst/>
            </a:blip>
            <a:stretch>
              <a:fillRect/>
            </a:stretch>
          </p:blipFill>
          <p:spPr>
            <a:xfrm>
              <a:off x="0" y="5638800"/>
              <a:ext cx="9296400" cy="155575"/>
            </a:xfrm>
            <a:prstGeom prst="rect">
              <a:avLst/>
            </a:prstGeom>
            <a:ln w="12700" cap="flat">
              <a:noFill/>
              <a:miter lim="400000"/>
            </a:ln>
            <a:effectLst/>
          </p:spPr>
        </p:pic>
        <p:pic>
          <p:nvPicPr>
            <p:cNvPr id="307" name="Object 35" descr="Object 35"/>
            <p:cNvPicPr>
              <a:picLocks noChangeAspect="1"/>
            </p:cNvPicPr>
            <p:nvPr/>
          </p:nvPicPr>
          <p:blipFill>
            <a:blip r:embed="rId2">
              <a:extLst/>
            </a:blip>
            <a:stretch>
              <a:fillRect/>
            </a:stretch>
          </p:blipFill>
          <p:spPr>
            <a:xfrm>
              <a:off x="0" y="5486400"/>
              <a:ext cx="9296400" cy="155575"/>
            </a:xfrm>
            <a:prstGeom prst="rect">
              <a:avLst/>
            </a:prstGeom>
            <a:ln w="12700" cap="flat">
              <a:noFill/>
              <a:miter lim="400000"/>
            </a:ln>
            <a:effectLst/>
          </p:spPr>
        </p:pic>
        <p:pic>
          <p:nvPicPr>
            <p:cNvPr id="308" name="Object 36" descr="Object 36"/>
            <p:cNvPicPr>
              <a:picLocks noChangeAspect="1"/>
            </p:cNvPicPr>
            <p:nvPr/>
          </p:nvPicPr>
          <p:blipFill>
            <a:blip r:embed="rId2">
              <a:extLst/>
            </a:blip>
            <a:stretch>
              <a:fillRect/>
            </a:stretch>
          </p:blipFill>
          <p:spPr>
            <a:xfrm>
              <a:off x="0" y="5334000"/>
              <a:ext cx="9296400" cy="155575"/>
            </a:xfrm>
            <a:prstGeom prst="rect">
              <a:avLst/>
            </a:prstGeom>
            <a:ln w="12700" cap="flat">
              <a:noFill/>
              <a:miter lim="400000"/>
            </a:ln>
            <a:effectLst/>
          </p:spPr>
        </p:pic>
        <p:pic>
          <p:nvPicPr>
            <p:cNvPr id="309" name="Object 37" descr="Object 37"/>
            <p:cNvPicPr>
              <a:picLocks noChangeAspect="1"/>
            </p:cNvPicPr>
            <p:nvPr/>
          </p:nvPicPr>
          <p:blipFill>
            <a:blip r:embed="rId2">
              <a:extLst/>
            </a:blip>
            <a:stretch>
              <a:fillRect/>
            </a:stretch>
          </p:blipFill>
          <p:spPr>
            <a:xfrm>
              <a:off x="0" y="5181600"/>
              <a:ext cx="9296400" cy="155575"/>
            </a:xfrm>
            <a:prstGeom prst="rect">
              <a:avLst/>
            </a:prstGeom>
            <a:ln w="12700" cap="flat">
              <a:noFill/>
              <a:miter lim="400000"/>
            </a:ln>
            <a:effectLst/>
          </p:spPr>
        </p:pic>
        <p:pic>
          <p:nvPicPr>
            <p:cNvPr id="310" name="Object 38" descr="Object 38"/>
            <p:cNvPicPr>
              <a:picLocks noChangeAspect="1"/>
            </p:cNvPicPr>
            <p:nvPr/>
          </p:nvPicPr>
          <p:blipFill>
            <a:blip r:embed="rId2">
              <a:extLst/>
            </a:blip>
            <a:stretch>
              <a:fillRect/>
            </a:stretch>
          </p:blipFill>
          <p:spPr>
            <a:xfrm>
              <a:off x="0" y="5029200"/>
              <a:ext cx="9296400" cy="155575"/>
            </a:xfrm>
            <a:prstGeom prst="rect">
              <a:avLst/>
            </a:prstGeom>
            <a:ln w="12700" cap="flat">
              <a:noFill/>
              <a:miter lim="400000"/>
            </a:ln>
            <a:effectLst/>
          </p:spPr>
        </p:pic>
        <p:pic>
          <p:nvPicPr>
            <p:cNvPr id="311" name="Object 39" descr="Object 39"/>
            <p:cNvPicPr>
              <a:picLocks noChangeAspect="1"/>
            </p:cNvPicPr>
            <p:nvPr/>
          </p:nvPicPr>
          <p:blipFill>
            <a:blip r:embed="rId2">
              <a:extLst/>
            </a:blip>
            <a:stretch>
              <a:fillRect/>
            </a:stretch>
          </p:blipFill>
          <p:spPr>
            <a:xfrm>
              <a:off x="0" y="4876800"/>
              <a:ext cx="9296400" cy="155575"/>
            </a:xfrm>
            <a:prstGeom prst="rect">
              <a:avLst/>
            </a:prstGeom>
            <a:ln w="12700" cap="flat">
              <a:noFill/>
              <a:miter lim="400000"/>
            </a:ln>
            <a:effectLst/>
          </p:spPr>
        </p:pic>
        <p:pic>
          <p:nvPicPr>
            <p:cNvPr id="312" name="Object 40" descr="Object 40"/>
            <p:cNvPicPr>
              <a:picLocks noChangeAspect="1"/>
            </p:cNvPicPr>
            <p:nvPr/>
          </p:nvPicPr>
          <p:blipFill>
            <a:blip r:embed="rId2">
              <a:extLst/>
            </a:blip>
            <a:stretch>
              <a:fillRect/>
            </a:stretch>
          </p:blipFill>
          <p:spPr>
            <a:xfrm>
              <a:off x="0" y="4724400"/>
              <a:ext cx="9296400" cy="155575"/>
            </a:xfrm>
            <a:prstGeom prst="rect">
              <a:avLst/>
            </a:prstGeom>
            <a:ln w="12700" cap="flat">
              <a:noFill/>
              <a:miter lim="400000"/>
            </a:ln>
            <a:effectLst/>
          </p:spPr>
        </p:pic>
        <p:pic>
          <p:nvPicPr>
            <p:cNvPr id="313" name="Object 41" descr="Object 41"/>
            <p:cNvPicPr>
              <a:picLocks noChangeAspect="1"/>
            </p:cNvPicPr>
            <p:nvPr/>
          </p:nvPicPr>
          <p:blipFill>
            <a:blip r:embed="rId2">
              <a:extLst/>
            </a:blip>
            <a:stretch>
              <a:fillRect/>
            </a:stretch>
          </p:blipFill>
          <p:spPr>
            <a:xfrm>
              <a:off x="0" y="4572000"/>
              <a:ext cx="9296400" cy="155575"/>
            </a:xfrm>
            <a:prstGeom prst="rect">
              <a:avLst/>
            </a:prstGeom>
            <a:ln w="12700" cap="flat">
              <a:noFill/>
              <a:miter lim="400000"/>
            </a:ln>
            <a:effectLst/>
          </p:spPr>
        </p:pic>
        <p:pic>
          <p:nvPicPr>
            <p:cNvPr id="314" name="Object 42" descr="Object 42"/>
            <p:cNvPicPr>
              <a:picLocks noChangeAspect="1"/>
            </p:cNvPicPr>
            <p:nvPr/>
          </p:nvPicPr>
          <p:blipFill>
            <a:blip r:embed="rId2">
              <a:extLst/>
            </a:blip>
            <a:stretch>
              <a:fillRect/>
            </a:stretch>
          </p:blipFill>
          <p:spPr>
            <a:xfrm>
              <a:off x="0" y="4419600"/>
              <a:ext cx="9296400" cy="155575"/>
            </a:xfrm>
            <a:prstGeom prst="rect">
              <a:avLst/>
            </a:prstGeom>
            <a:ln w="12700" cap="flat">
              <a:noFill/>
              <a:miter lim="400000"/>
            </a:ln>
            <a:effectLst/>
          </p:spPr>
        </p:pic>
        <p:pic>
          <p:nvPicPr>
            <p:cNvPr id="315" name="Object 43" descr="Object 43"/>
            <p:cNvPicPr>
              <a:picLocks noChangeAspect="1"/>
            </p:cNvPicPr>
            <p:nvPr/>
          </p:nvPicPr>
          <p:blipFill>
            <a:blip r:embed="rId2">
              <a:extLst/>
            </a:blip>
            <a:stretch>
              <a:fillRect/>
            </a:stretch>
          </p:blipFill>
          <p:spPr>
            <a:xfrm>
              <a:off x="0" y="4267200"/>
              <a:ext cx="9296400" cy="155575"/>
            </a:xfrm>
            <a:prstGeom prst="rect">
              <a:avLst/>
            </a:prstGeom>
            <a:ln w="12700" cap="flat">
              <a:noFill/>
              <a:miter lim="400000"/>
            </a:ln>
            <a:effectLst/>
          </p:spPr>
        </p:pic>
        <p:pic>
          <p:nvPicPr>
            <p:cNvPr id="316" name="Object 44" descr="Object 44"/>
            <p:cNvPicPr>
              <a:picLocks noChangeAspect="1"/>
            </p:cNvPicPr>
            <p:nvPr/>
          </p:nvPicPr>
          <p:blipFill>
            <a:blip r:embed="rId2">
              <a:extLst/>
            </a:blip>
            <a:stretch>
              <a:fillRect/>
            </a:stretch>
          </p:blipFill>
          <p:spPr>
            <a:xfrm>
              <a:off x="0" y="4114800"/>
              <a:ext cx="9296400" cy="155575"/>
            </a:xfrm>
            <a:prstGeom prst="rect">
              <a:avLst/>
            </a:prstGeom>
            <a:ln w="12700" cap="flat">
              <a:noFill/>
              <a:miter lim="400000"/>
            </a:ln>
            <a:effectLst/>
          </p:spPr>
        </p:pic>
        <p:pic>
          <p:nvPicPr>
            <p:cNvPr id="317" name="Object 45" descr="Object 45"/>
            <p:cNvPicPr>
              <a:picLocks noChangeAspect="1"/>
            </p:cNvPicPr>
            <p:nvPr/>
          </p:nvPicPr>
          <p:blipFill>
            <a:blip r:embed="rId2">
              <a:extLst/>
            </a:blip>
            <a:stretch>
              <a:fillRect/>
            </a:stretch>
          </p:blipFill>
          <p:spPr>
            <a:xfrm>
              <a:off x="0" y="3962400"/>
              <a:ext cx="9296400" cy="155575"/>
            </a:xfrm>
            <a:prstGeom prst="rect">
              <a:avLst/>
            </a:prstGeom>
            <a:ln w="12700" cap="flat">
              <a:noFill/>
              <a:miter lim="400000"/>
            </a:ln>
            <a:effectLst/>
          </p:spPr>
        </p:pic>
        <p:pic>
          <p:nvPicPr>
            <p:cNvPr id="318" name="Object 46" descr="Object 46"/>
            <p:cNvPicPr>
              <a:picLocks noChangeAspect="1"/>
            </p:cNvPicPr>
            <p:nvPr/>
          </p:nvPicPr>
          <p:blipFill>
            <a:blip r:embed="rId2">
              <a:extLst/>
            </a:blip>
            <a:stretch>
              <a:fillRect/>
            </a:stretch>
          </p:blipFill>
          <p:spPr>
            <a:xfrm>
              <a:off x="0" y="3810000"/>
              <a:ext cx="9296400" cy="155575"/>
            </a:xfrm>
            <a:prstGeom prst="rect">
              <a:avLst/>
            </a:prstGeom>
            <a:ln w="12700" cap="flat">
              <a:noFill/>
              <a:miter lim="400000"/>
            </a:ln>
            <a:effectLst/>
          </p:spPr>
        </p:pic>
        <p:pic>
          <p:nvPicPr>
            <p:cNvPr id="319" name="Object 47" descr="Object 47"/>
            <p:cNvPicPr>
              <a:picLocks noChangeAspect="1"/>
            </p:cNvPicPr>
            <p:nvPr/>
          </p:nvPicPr>
          <p:blipFill>
            <a:blip r:embed="rId2">
              <a:extLst/>
            </a:blip>
            <a:stretch>
              <a:fillRect/>
            </a:stretch>
          </p:blipFill>
          <p:spPr>
            <a:xfrm>
              <a:off x="0" y="6702425"/>
              <a:ext cx="9296400" cy="155575"/>
            </a:xfrm>
            <a:prstGeom prst="rect">
              <a:avLst/>
            </a:prstGeom>
            <a:ln w="12700" cap="flat">
              <a:noFill/>
              <a:miter lim="400000"/>
            </a:ln>
            <a:effectLst/>
          </p:spPr>
        </p:pic>
        <p:pic>
          <p:nvPicPr>
            <p:cNvPr id="320" name="Object 48" descr="Object 48"/>
            <p:cNvPicPr>
              <a:picLocks noChangeAspect="1"/>
            </p:cNvPicPr>
            <p:nvPr/>
          </p:nvPicPr>
          <p:blipFill>
            <a:blip r:embed="rId2">
              <a:extLst/>
            </a:blip>
            <a:stretch>
              <a:fillRect/>
            </a:stretch>
          </p:blipFill>
          <p:spPr>
            <a:xfrm>
              <a:off x="0" y="6553200"/>
              <a:ext cx="9296400" cy="155575"/>
            </a:xfrm>
            <a:prstGeom prst="rect">
              <a:avLst/>
            </a:prstGeom>
            <a:ln w="12700" cap="flat">
              <a:noFill/>
              <a:miter lim="400000"/>
            </a:ln>
            <a:effectLst/>
          </p:spPr>
        </p:pic>
        <p:pic>
          <p:nvPicPr>
            <p:cNvPr id="321" name="Object 49" descr="Object 49"/>
            <p:cNvPicPr>
              <a:picLocks noChangeAspect="1"/>
            </p:cNvPicPr>
            <p:nvPr/>
          </p:nvPicPr>
          <p:blipFill>
            <a:blip r:embed="rId2">
              <a:extLst/>
            </a:blip>
            <a:stretch>
              <a:fillRect/>
            </a:stretch>
          </p:blipFill>
          <p:spPr>
            <a:xfrm>
              <a:off x="0" y="6400800"/>
              <a:ext cx="9296400" cy="155575"/>
            </a:xfrm>
            <a:prstGeom prst="rect">
              <a:avLst/>
            </a:prstGeom>
            <a:ln w="12700" cap="flat">
              <a:noFill/>
              <a:miter lim="400000"/>
            </a:ln>
            <a:effectLst/>
          </p:spPr>
        </p:pic>
        <p:pic>
          <p:nvPicPr>
            <p:cNvPr id="322" name="Object 50" descr="Object 50"/>
            <p:cNvPicPr>
              <a:picLocks noChangeAspect="1"/>
            </p:cNvPicPr>
            <p:nvPr/>
          </p:nvPicPr>
          <p:blipFill>
            <a:blip r:embed="rId2">
              <a:extLst/>
            </a:blip>
            <a:stretch>
              <a:fillRect/>
            </a:stretch>
          </p:blipFill>
          <p:spPr>
            <a:xfrm>
              <a:off x="0" y="6248400"/>
              <a:ext cx="9296400" cy="155575"/>
            </a:xfrm>
            <a:prstGeom prst="rect">
              <a:avLst/>
            </a:prstGeom>
            <a:ln w="12700" cap="flat">
              <a:noFill/>
              <a:miter lim="400000"/>
            </a:ln>
            <a:effectLst/>
          </p:spPr>
        </p:pic>
      </p:grpSp>
      <p:pic>
        <p:nvPicPr>
          <p:cNvPr id="324" name="Picture 51" descr="Picture 51"/>
          <p:cNvPicPr>
            <a:picLocks noChangeAspect="1"/>
          </p:cNvPicPr>
          <p:nvPr/>
        </p:nvPicPr>
        <p:blipFill>
          <a:blip r:embed="rId3">
            <a:extLst/>
          </a:blip>
          <a:stretch>
            <a:fillRect/>
          </a:stretch>
        </p:blipFill>
        <p:spPr>
          <a:xfrm>
            <a:off x="146050" y="9525"/>
            <a:ext cx="9074150" cy="6870700"/>
          </a:xfrm>
          <a:prstGeom prst="rect">
            <a:avLst/>
          </a:prstGeom>
          <a:ln w="12700">
            <a:miter lim="400000"/>
          </a:ln>
        </p:spPr>
      </p:pic>
      <p:sp>
        <p:nvSpPr>
          <p:cNvPr id="325" name="Rectangle 52"/>
          <p:cNvSpPr/>
          <p:nvPr/>
        </p:nvSpPr>
        <p:spPr>
          <a:xfrm>
            <a:off x="152400" y="0"/>
            <a:ext cx="9067800" cy="6858000"/>
          </a:xfrm>
          <a:prstGeom prst="rect">
            <a:avLst/>
          </a:prstGeom>
          <a:solidFill>
            <a:schemeClr val="accent3">
              <a:lumOff val="44000"/>
              <a:alpha val="50195"/>
            </a:schemeClr>
          </a:solidFill>
          <a:ln w="12700">
            <a:miter lim="400000"/>
          </a:ln>
        </p:spPr>
        <p:txBody>
          <a:bodyPr lIns="45719" rIns="45719" anchor="ctr"/>
          <a:lstStyle/>
          <a:p>
            <a:pPr algn="ctr">
              <a:defRPr sz="4400"/>
            </a:pPr>
            <a:endParaRPr/>
          </a:p>
        </p:txBody>
      </p:sp>
      <p:sp>
        <p:nvSpPr>
          <p:cNvPr id="326" name="Rectangle 53"/>
          <p:cNvSpPr txBox="1">
            <a:spLocks noGrp="1"/>
          </p:cNvSpPr>
          <p:nvPr>
            <p:ph type="title"/>
          </p:nvPr>
        </p:nvSpPr>
        <p:spPr>
          <a:xfrm>
            <a:off x="914400" y="457200"/>
            <a:ext cx="8229600" cy="1143000"/>
          </a:xfrm>
          <a:prstGeom prst="rect">
            <a:avLst/>
          </a:prstGeom>
        </p:spPr>
        <p:txBody>
          <a:bodyPr/>
          <a:lstStyle>
            <a:lvl1pPr>
              <a:defRPr b="1">
                <a:latin typeface="Century Gothic"/>
                <a:ea typeface="Century Gothic"/>
                <a:cs typeface="Century Gothic"/>
                <a:sym typeface="Century Gothic"/>
              </a:defRPr>
            </a:lvl1pPr>
          </a:lstStyle>
          <a:p>
            <a:r>
              <a:t>Lesson 2</a:t>
            </a:r>
          </a:p>
        </p:txBody>
      </p:sp>
      <p:sp>
        <p:nvSpPr>
          <p:cNvPr id="327" name="Rectangle 54"/>
          <p:cNvSpPr txBox="1">
            <a:spLocks noGrp="1"/>
          </p:cNvSpPr>
          <p:nvPr>
            <p:ph type="body" sz="quarter" idx="1"/>
          </p:nvPr>
        </p:nvSpPr>
        <p:spPr>
          <a:xfrm>
            <a:off x="4191000" y="3733800"/>
            <a:ext cx="4953000" cy="1020763"/>
          </a:xfrm>
          <a:prstGeom prst="rect">
            <a:avLst/>
          </a:prstGeom>
        </p:spPr>
        <p:txBody>
          <a:bodyPr>
            <a:normAutofit fontScale="92500"/>
          </a:bodyPr>
          <a:lstStyle>
            <a:lvl1pPr marL="499872" indent="-499872" defTabSz="749808">
              <a:lnSpc>
                <a:spcPct val="120000"/>
              </a:lnSpc>
              <a:spcBef>
                <a:spcPts val="1100"/>
              </a:spcBef>
              <a:buSzTx/>
              <a:buNone/>
              <a:defRPr sz="4920" b="0">
                <a:latin typeface="Century Gothic"/>
                <a:ea typeface="Century Gothic"/>
                <a:cs typeface="Century Gothic"/>
                <a:sym typeface="Century Gothic"/>
              </a:defRPr>
            </a:lvl1pPr>
          </a:lstStyle>
          <a:p>
            <a:r>
              <a:t>Prepare Yourself</a:t>
            </a:r>
          </a:p>
        </p:txBody>
      </p:sp>
      <p:sp>
        <p:nvSpPr>
          <p:cNvPr id="328" name="Text Box 55"/>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college planning 101</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31" name="Picture 2" descr="Picture 2"/>
          <p:cNvPicPr>
            <a:picLocks noChangeAspect="1"/>
          </p:cNvPicPr>
          <p:nvPr/>
        </p:nvPicPr>
        <p:blipFill>
          <a:blip r:embed="rId2">
            <a:extLst/>
          </a:blip>
          <a:stretch>
            <a:fillRect/>
          </a:stretch>
        </p:blipFill>
        <p:spPr>
          <a:xfrm>
            <a:off x="-19050" y="457200"/>
            <a:ext cx="9236075" cy="6157913"/>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33" name="Picture 3" descr="Picture 3"/>
          <p:cNvPicPr>
            <a:picLocks noChangeAspect="1"/>
          </p:cNvPicPr>
          <p:nvPr/>
        </p:nvPicPr>
        <p:blipFill>
          <a:blip r:embed="rId2">
            <a:extLst/>
          </a:blip>
          <a:stretch>
            <a:fillRect/>
          </a:stretch>
        </p:blipFill>
        <p:spPr>
          <a:xfrm>
            <a:off x="0" y="381000"/>
            <a:ext cx="9144000" cy="6096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6" descr="Picture 6"/>
          <p:cNvPicPr>
            <a:picLocks noChangeAspect="1"/>
          </p:cNvPicPr>
          <p:nvPr/>
        </p:nvPicPr>
        <p:blipFill>
          <a:blip r:embed="rId2">
            <a:extLst/>
          </a:blip>
          <a:stretch>
            <a:fillRect/>
          </a:stretch>
        </p:blipFill>
        <p:spPr>
          <a:xfrm>
            <a:off x="685800" y="990600"/>
            <a:ext cx="7727950" cy="5638800"/>
          </a:xfrm>
          <a:prstGeom prst="rect">
            <a:avLst/>
          </a:prstGeom>
          <a:ln w="12700">
            <a:miter lim="400000"/>
          </a:ln>
        </p:spPr>
      </p:pic>
      <p:sp>
        <p:nvSpPr>
          <p:cNvPr id="1036" name="Rectangle 3"/>
          <p:cNvSpPr/>
          <p:nvPr/>
        </p:nvSpPr>
        <p:spPr>
          <a:xfrm>
            <a:off x="0" y="0"/>
            <a:ext cx="9220200" cy="6858000"/>
          </a:xfrm>
          <a:prstGeom prst="rect">
            <a:avLst/>
          </a:prstGeom>
          <a:solidFill>
            <a:schemeClr val="accent3">
              <a:lumOff val="44000"/>
              <a:alpha val="74901"/>
            </a:schemeClr>
          </a:solidFill>
          <a:ln w="12700">
            <a:miter lim="400000"/>
          </a:ln>
        </p:spPr>
        <p:txBody>
          <a:bodyPr lIns="45719" rIns="45719" anchor="ctr"/>
          <a:lstStyle/>
          <a:p>
            <a:pPr>
              <a:defRPr b="0">
                <a:latin typeface="Arial"/>
                <a:ea typeface="Arial"/>
                <a:cs typeface="Arial"/>
                <a:sym typeface="Arial"/>
              </a:defRPr>
            </a:pPr>
            <a:endParaRPr/>
          </a:p>
        </p:txBody>
      </p:sp>
      <p:sp>
        <p:nvSpPr>
          <p:cNvPr id="1037" name="Text Box 4"/>
          <p:cNvSpPr txBox="1"/>
          <p:nvPr/>
        </p:nvSpPr>
        <p:spPr>
          <a:xfrm>
            <a:off x="3810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6: learn to succeed</a:t>
            </a:r>
          </a:p>
        </p:txBody>
      </p:sp>
      <p:sp>
        <p:nvSpPr>
          <p:cNvPr id="1038"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Use Your Time Wisely</a:t>
            </a:r>
          </a:p>
        </p:txBody>
      </p:sp>
      <p:sp>
        <p:nvSpPr>
          <p:cNvPr id="1039"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1040" name="Rectangle 52"/>
          <p:cNvSpPr txBox="1"/>
          <p:nvPr/>
        </p:nvSpPr>
        <p:spPr>
          <a:xfrm>
            <a:off x="-381000" y="1676400"/>
            <a:ext cx="9525000" cy="7152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2" spcCol="38100">
            <a:spAutoFit/>
          </a:bodyPr>
          <a:lstStyle/>
          <a:p>
            <a:pPr algn="r">
              <a:defRPr sz="2800">
                <a:solidFill>
                  <a:srgbClr val="A50021"/>
                </a:solidFill>
                <a:latin typeface="Century Gothic"/>
                <a:ea typeface="Century Gothic"/>
                <a:cs typeface="Century Gothic"/>
                <a:sym typeface="Century Gothic"/>
              </a:defRPr>
            </a:pPr>
            <a:r>
              <a:t>       One Week</a:t>
            </a:r>
          </a:p>
          <a:p>
            <a:pPr algn="r">
              <a:defRPr sz="2800" b="0">
                <a:latin typeface="Century Gothic"/>
                <a:ea typeface="Century Gothic"/>
                <a:cs typeface="Century Gothic"/>
                <a:sym typeface="Century Gothic"/>
              </a:defRPr>
            </a:pPr>
            <a:r>
              <a:t>	</a:t>
            </a:r>
            <a:r>
              <a:rPr b="1"/>
              <a:t>Class Time</a:t>
            </a:r>
            <a:endParaRPr>
              <a:latin typeface="Arial"/>
              <a:ea typeface="Arial"/>
              <a:cs typeface="Arial"/>
              <a:sym typeface="Arial"/>
            </a:endParaRPr>
          </a:p>
          <a:p>
            <a:pPr algn="r">
              <a:defRPr sz="2800">
                <a:latin typeface="Century Gothic"/>
                <a:ea typeface="Century Gothic"/>
                <a:cs typeface="Century Gothic"/>
                <a:sym typeface="Century Gothic"/>
              </a:defRPr>
            </a:pPr>
            <a:r>
              <a:t>	   Studying</a:t>
            </a:r>
            <a:endParaRPr b="0">
              <a:latin typeface="Arial"/>
              <a:ea typeface="Arial"/>
              <a:cs typeface="Arial"/>
              <a:sym typeface="Arial"/>
            </a:endParaRPr>
          </a:p>
          <a:p>
            <a:pPr algn="r">
              <a:defRPr sz="2800">
                <a:latin typeface="Century Gothic"/>
                <a:ea typeface="Century Gothic"/>
                <a:cs typeface="Century Gothic"/>
                <a:sym typeface="Century Gothic"/>
              </a:defRPr>
            </a:pPr>
            <a:r>
              <a:t>	       Eating</a:t>
            </a:r>
            <a:endParaRPr b="0">
              <a:latin typeface="Arial"/>
              <a:ea typeface="Arial"/>
              <a:cs typeface="Arial"/>
              <a:sym typeface="Arial"/>
            </a:endParaRPr>
          </a:p>
          <a:p>
            <a:pPr algn="r">
              <a:defRPr sz="2800">
                <a:latin typeface="Century Gothic"/>
                <a:ea typeface="Century Gothic"/>
                <a:cs typeface="Century Gothic"/>
                <a:sym typeface="Century Gothic"/>
              </a:defRPr>
            </a:pPr>
            <a:r>
              <a:t>	    Sleeping</a:t>
            </a:r>
            <a:endParaRPr b="0">
              <a:latin typeface="Arial"/>
              <a:ea typeface="Arial"/>
              <a:cs typeface="Arial"/>
              <a:sym typeface="Arial"/>
            </a:endParaRPr>
          </a:p>
          <a:p>
            <a:pPr algn="r">
              <a:defRPr sz="2600" i="1">
                <a:latin typeface="Century Gothic"/>
                <a:ea typeface="Century Gothic"/>
                <a:cs typeface="Century Gothic"/>
                <a:sym typeface="Century Gothic"/>
              </a:defRPr>
            </a:pPr>
            <a:r>
              <a:t>Other</a:t>
            </a:r>
            <a:endParaRPr b="0">
              <a:latin typeface="Arial"/>
              <a:ea typeface="Arial"/>
              <a:cs typeface="Arial"/>
              <a:sym typeface="Arial"/>
            </a:endParaRPr>
          </a:p>
          <a:p>
            <a:pPr algn="r">
              <a:defRPr sz="2000" i="1">
                <a:latin typeface="Century Gothic"/>
                <a:ea typeface="Century Gothic"/>
                <a:cs typeface="Century Gothic"/>
                <a:sym typeface="Century Gothic"/>
              </a:defRPr>
            </a:pPr>
            <a:r>
              <a:t>(Shower, Laundry, Exercise, etc.)</a:t>
            </a:r>
            <a:endParaRPr b="0">
              <a:latin typeface="Arial"/>
              <a:ea typeface="Arial"/>
              <a:cs typeface="Arial"/>
              <a:sym typeface="Arial"/>
            </a:endParaRPr>
          </a:p>
          <a:p>
            <a:pPr algn="r">
              <a:defRPr sz="2800">
                <a:latin typeface="Century Gothic"/>
                <a:ea typeface="Century Gothic"/>
                <a:cs typeface="Century Gothic"/>
                <a:sym typeface="Century Gothic"/>
              </a:defRPr>
            </a:pPr>
            <a:r>
              <a:t>Total</a:t>
            </a:r>
            <a:endParaRPr b="0">
              <a:latin typeface="Arial"/>
              <a:ea typeface="Arial"/>
              <a:cs typeface="Arial"/>
              <a:sym typeface="Arial"/>
            </a:endParaRPr>
          </a:p>
          <a:p>
            <a:pPr>
              <a:defRPr sz="2800" i="1">
                <a:latin typeface="Century Gothic"/>
                <a:ea typeface="Century Gothic"/>
                <a:cs typeface="Century Gothic"/>
                <a:sym typeface="Century Gothic"/>
              </a:defRPr>
            </a:pPr>
            <a:endParaRPr b="0">
              <a:latin typeface="Arial"/>
              <a:ea typeface="Arial"/>
              <a:cs typeface="Arial"/>
              <a:sym typeface="Arial"/>
            </a:endParaRPr>
          </a:p>
          <a:p>
            <a:pPr>
              <a:defRPr sz="2800" i="1">
                <a:solidFill>
                  <a:srgbClr val="A50021"/>
                </a:solidFill>
                <a:latin typeface="Century Gothic"/>
                <a:ea typeface="Century Gothic"/>
                <a:cs typeface="Century Gothic"/>
                <a:sym typeface="Century Gothic"/>
              </a:defRPr>
            </a:pPr>
            <a:r>
              <a:t>	</a:t>
            </a:r>
            <a:r>
              <a:rPr i="0"/>
              <a:t>168 hours</a:t>
            </a:r>
            <a:endParaRPr b="0">
              <a:latin typeface="Arial"/>
              <a:ea typeface="Arial"/>
              <a:cs typeface="Arial"/>
              <a:sym typeface="Arial"/>
            </a:endParaRPr>
          </a:p>
          <a:p>
            <a:pPr>
              <a:defRPr sz="2800">
                <a:latin typeface="Century Gothic"/>
                <a:ea typeface="Century Gothic"/>
                <a:cs typeface="Century Gothic"/>
                <a:sym typeface="Century Gothic"/>
              </a:defRPr>
            </a:pPr>
            <a:r>
              <a:t>	       hours</a:t>
            </a:r>
            <a:endParaRPr b="0">
              <a:latin typeface="Arial"/>
              <a:ea typeface="Arial"/>
              <a:cs typeface="Arial"/>
              <a:sym typeface="Arial"/>
            </a:endParaRPr>
          </a:p>
          <a:p>
            <a:pPr>
              <a:defRPr sz="2800">
                <a:latin typeface="Century Gothic"/>
                <a:ea typeface="Century Gothic"/>
                <a:cs typeface="Century Gothic"/>
                <a:sym typeface="Century Gothic"/>
              </a:defRPr>
            </a:pPr>
            <a:r>
              <a:t>	       hours</a:t>
            </a:r>
            <a:endParaRPr b="0">
              <a:latin typeface="Arial"/>
              <a:ea typeface="Arial"/>
              <a:cs typeface="Arial"/>
              <a:sym typeface="Arial"/>
            </a:endParaRPr>
          </a:p>
          <a:p>
            <a:pPr>
              <a:defRPr sz="2800">
                <a:latin typeface="Century Gothic"/>
                <a:ea typeface="Century Gothic"/>
                <a:cs typeface="Century Gothic"/>
                <a:sym typeface="Century Gothic"/>
              </a:defRPr>
            </a:pPr>
            <a:r>
              <a:t>	       hours </a:t>
            </a:r>
            <a:endParaRPr b="0">
              <a:latin typeface="Arial"/>
              <a:ea typeface="Arial"/>
              <a:cs typeface="Arial"/>
              <a:sym typeface="Arial"/>
            </a:endParaRPr>
          </a:p>
          <a:p>
            <a:pPr>
              <a:defRPr sz="2800">
                <a:latin typeface="Century Gothic"/>
                <a:ea typeface="Century Gothic"/>
                <a:cs typeface="Century Gothic"/>
                <a:sym typeface="Century Gothic"/>
              </a:defRPr>
            </a:pPr>
            <a:r>
              <a:t>	       hours</a:t>
            </a:r>
            <a:endParaRPr i="1"/>
          </a:p>
          <a:p>
            <a:pPr>
              <a:defRPr sz="2800">
                <a:latin typeface="Century Gothic"/>
                <a:ea typeface="Century Gothic"/>
                <a:cs typeface="Century Gothic"/>
                <a:sym typeface="Century Gothic"/>
              </a:defRPr>
            </a:pPr>
            <a:r>
              <a:t>	       hours</a:t>
            </a:r>
            <a:endParaRPr sz="2000"/>
          </a:p>
          <a:p>
            <a:pPr>
              <a:defRPr sz="2000">
                <a:solidFill>
                  <a:srgbClr val="003399"/>
                </a:solidFill>
                <a:latin typeface="Century Gothic"/>
                <a:ea typeface="Century Gothic"/>
                <a:cs typeface="Century Gothic"/>
                <a:sym typeface="Century Gothic"/>
              </a:defRPr>
            </a:pPr>
            <a:endParaRPr sz="2000"/>
          </a:p>
          <a:p>
            <a:pPr>
              <a:defRPr sz="2800">
                <a:latin typeface="Century Gothic"/>
                <a:ea typeface="Century Gothic"/>
                <a:cs typeface="Century Gothic"/>
                <a:sym typeface="Century Gothic"/>
              </a:defRPr>
            </a:pPr>
            <a:r>
              <a:t>	       hours</a:t>
            </a:r>
          </a:p>
        </p:txBody>
      </p:sp>
      <p:sp>
        <p:nvSpPr>
          <p:cNvPr id="1041" name="Rectangle 55"/>
          <p:cNvSpPr txBox="1"/>
          <p:nvPr/>
        </p:nvSpPr>
        <p:spPr>
          <a:xfrm>
            <a:off x="0" y="5410200"/>
            <a:ext cx="9144000" cy="561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800"/>
              </a:spcBef>
              <a:defRPr sz="3000">
                <a:solidFill>
                  <a:srgbClr val="A50021"/>
                </a:solidFill>
                <a:latin typeface="Century Gothic"/>
                <a:ea typeface="Century Gothic"/>
                <a:cs typeface="Century Gothic"/>
                <a:sym typeface="Century Gothic"/>
              </a:defRPr>
            </a:lvl1pPr>
          </a:lstStyle>
          <a:p>
            <a:r>
              <a:t>That leaves hours       per week to get involved!</a:t>
            </a:r>
          </a:p>
        </p:txBody>
      </p:sp>
      <p:sp>
        <p:nvSpPr>
          <p:cNvPr id="1042" name="Rectangle 8"/>
          <p:cNvSpPr txBox="1"/>
          <p:nvPr/>
        </p:nvSpPr>
        <p:spPr>
          <a:xfrm>
            <a:off x="5334000" y="2143125"/>
            <a:ext cx="609600"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800">
                <a:latin typeface="Gill Sans MT"/>
                <a:ea typeface="Gill Sans MT"/>
                <a:cs typeface="Gill Sans MT"/>
                <a:sym typeface="Gill Sans MT"/>
              </a:defRPr>
            </a:lvl1pPr>
          </a:lstStyle>
          <a:p>
            <a:r>
              <a:t>14</a:t>
            </a:r>
          </a:p>
        </p:txBody>
      </p:sp>
      <p:sp>
        <p:nvSpPr>
          <p:cNvPr id="1043" name="Rectangle 9"/>
          <p:cNvSpPr txBox="1"/>
          <p:nvPr/>
        </p:nvSpPr>
        <p:spPr>
          <a:xfrm>
            <a:off x="5334000" y="2524125"/>
            <a:ext cx="598473"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atin typeface="Gill Sans MT"/>
                <a:ea typeface="Gill Sans MT"/>
                <a:cs typeface="Gill Sans MT"/>
                <a:sym typeface="Gill Sans MT"/>
              </a:defRPr>
            </a:lvl1pPr>
          </a:lstStyle>
          <a:p>
            <a:r>
              <a:t>28 </a:t>
            </a:r>
          </a:p>
        </p:txBody>
      </p:sp>
      <p:sp>
        <p:nvSpPr>
          <p:cNvPr id="1044" name="Rectangle 10"/>
          <p:cNvSpPr txBox="1"/>
          <p:nvPr/>
        </p:nvSpPr>
        <p:spPr>
          <a:xfrm>
            <a:off x="5334000" y="2971800"/>
            <a:ext cx="598473"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atin typeface="Gill Sans MT"/>
                <a:ea typeface="Gill Sans MT"/>
                <a:cs typeface="Gill Sans MT"/>
                <a:sym typeface="Gill Sans MT"/>
              </a:defRPr>
            </a:lvl1pPr>
          </a:lstStyle>
          <a:p>
            <a:r>
              <a:t>21 </a:t>
            </a:r>
          </a:p>
        </p:txBody>
      </p:sp>
      <p:sp>
        <p:nvSpPr>
          <p:cNvPr id="1045" name="Rectangle 11"/>
          <p:cNvSpPr txBox="1"/>
          <p:nvPr/>
        </p:nvSpPr>
        <p:spPr>
          <a:xfrm>
            <a:off x="5334000" y="3276600"/>
            <a:ext cx="4114800" cy="650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800">
                <a:latin typeface="Gill Sans MT"/>
                <a:ea typeface="Gill Sans MT"/>
                <a:cs typeface="Gill Sans MT"/>
                <a:sym typeface="Gill Sans MT"/>
              </a:defRPr>
            </a:pPr>
            <a:endParaRPr/>
          </a:p>
          <a:p>
            <a:pPr>
              <a:defRPr sz="2800">
                <a:latin typeface="Gill Sans MT"/>
                <a:ea typeface="Gill Sans MT"/>
                <a:cs typeface="Gill Sans MT"/>
                <a:sym typeface="Gill Sans MT"/>
              </a:defRPr>
            </a:pPr>
            <a:r>
              <a:t>56            </a:t>
            </a:r>
            <a:r>
              <a:rPr i="1"/>
              <a:t>(yeah, right!)</a:t>
            </a:r>
            <a:r>
              <a:t> </a:t>
            </a:r>
          </a:p>
        </p:txBody>
      </p:sp>
      <p:sp>
        <p:nvSpPr>
          <p:cNvPr id="1046" name="Rectangle 12"/>
          <p:cNvSpPr txBox="1"/>
          <p:nvPr/>
        </p:nvSpPr>
        <p:spPr>
          <a:xfrm>
            <a:off x="5334000" y="3819525"/>
            <a:ext cx="598473" cy="523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atin typeface="Gill Sans MT"/>
                <a:ea typeface="Gill Sans MT"/>
                <a:cs typeface="Gill Sans MT"/>
                <a:sym typeface="Gill Sans MT"/>
              </a:defRPr>
            </a:lvl1pPr>
          </a:lstStyle>
          <a:p>
            <a:r>
              <a:t>15 </a:t>
            </a:r>
          </a:p>
        </p:txBody>
      </p:sp>
      <p:sp>
        <p:nvSpPr>
          <p:cNvPr id="1047" name="Rectangle 13"/>
          <p:cNvSpPr txBox="1"/>
          <p:nvPr/>
        </p:nvSpPr>
        <p:spPr>
          <a:xfrm>
            <a:off x="5181600" y="4495800"/>
            <a:ext cx="990600" cy="58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400">
                <a:latin typeface="Gill Sans MT"/>
                <a:ea typeface="Gill Sans MT"/>
                <a:cs typeface="Gill Sans MT"/>
                <a:sym typeface="Gill Sans MT"/>
              </a:defRPr>
            </a:pPr>
            <a:endParaRPr/>
          </a:p>
          <a:p>
            <a:pPr>
              <a:defRPr sz="2800">
                <a:latin typeface="Gill Sans MT"/>
                <a:ea typeface="Gill Sans MT"/>
                <a:cs typeface="Gill Sans MT"/>
                <a:sym typeface="Gill Sans MT"/>
              </a:defRPr>
            </a:pPr>
            <a:r>
              <a:t>134 </a:t>
            </a:r>
          </a:p>
        </p:txBody>
      </p:sp>
      <p:sp>
        <p:nvSpPr>
          <p:cNvPr id="1048" name="Rectangle 14"/>
          <p:cNvSpPr txBox="1"/>
          <p:nvPr/>
        </p:nvSpPr>
        <p:spPr>
          <a:xfrm>
            <a:off x="3627437" y="5410200"/>
            <a:ext cx="633783" cy="5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solidFill>
                  <a:srgbClr val="A50021"/>
                </a:solidFill>
                <a:latin typeface="Gill Sans MT"/>
                <a:ea typeface="Gill Sans MT"/>
                <a:cs typeface="Gill Sans MT"/>
                <a:sym typeface="Gill Sans MT"/>
              </a:defRPr>
            </a:lvl1pPr>
          </a:lstStyle>
          <a:p>
            <a:r>
              <a:t>34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0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0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0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1" animBg="1" advAuto="0"/>
      <p:bldP spid="1043" grpId="2" animBg="1" advAuto="0"/>
      <p:bldP spid="1044" grpId="3" animBg="1" advAuto="0"/>
      <p:bldP spid="1045" grpId="4" animBg="1" advAuto="0"/>
      <p:bldP spid="1046" grpId="5" animBg="1" advAuto="0"/>
      <p:bldP spid="1047" grpId="6" animBg="1" advAuto="0"/>
      <p:bldP spid="1048" grpId="7"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Text Box 3"/>
          <p:cNvSpPr txBox="1"/>
          <p:nvPr/>
        </p:nvSpPr>
        <p:spPr>
          <a:xfrm>
            <a:off x="356162" y="2084386"/>
            <a:ext cx="8458201" cy="4719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80000"/>
              </a:lnSpc>
              <a:defRPr sz="2400">
                <a:latin typeface="Century Gothic"/>
                <a:ea typeface="Century Gothic"/>
                <a:cs typeface="Century Gothic"/>
                <a:sym typeface="Century Gothic"/>
              </a:defRPr>
            </a:pPr>
            <a:r>
              <a:t>1. Getting involved</a:t>
            </a:r>
            <a:endParaRPr b="0">
              <a:latin typeface="Arial"/>
              <a:ea typeface="Arial"/>
              <a:cs typeface="Arial"/>
              <a:sym typeface="Arial"/>
            </a:endParaRPr>
          </a:p>
          <a:p>
            <a:pPr marL="914400" lvl="1" indent="-457200">
              <a:lnSpc>
                <a:spcPct val="80000"/>
              </a:lnSpc>
              <a:buSzPct val="100000"/>
              <a:buFont typeface="Arial"/>
              <a:buChar char="•"/>
              <a:defRPr sz="2400" b="0">
                <a:latin typeface="Century Gothic"/>
                <a:ea typeface="Century Gothic"/>
                <a:cs typeface="Century Gothic"/>
                <a:sym typeface="Century Gothic"/>
              </a:defRPr>
            </a:pPr>
            <a:r>
              <a:t>Options for getting involved </a:t>
            </a:r>
            <a:endParaRPr>
              <a:latin typeface="Arial"/>
              <a:ea typeface="Arial"/>
              <a:cs typeface="Arial"/>
              <a:sym typeface="Arial"/>
            </a:endParaRPr>
          </a:p>
          <a:p>
            <a:pPr marL="914400" lvl="1" indent="-457200">
              <a:lnSpc>
                <a:spcPct val="80000"/>
              </a:lnSpc>
              <a:buSzPct val="100000"/>
              <a:buFont typeface="Arial"/>
              <a:buChar char="•"/>
              <a:defRPr sz="2400" b="0">
                <a:latin typeface="Century Gothic"/>
                <a:ea typeface="Century Gothic"/>
                <a:cs typeface="Century Gothic"/>
                <a:sym typeface="Century Gothic"/>
              </a:defRPr>
            </a:pPr>
            <a:r>
              <a:t>How do you want to spend your time?</a:t>
            </a:r>
            <a:endParaRPr>
              <a:latin typeface="Arial"/>
              <a:ea typeface="Arial"/>
              <a:cs typeface="Arial"/>
              <a:sym typeface="Arial"/>
            </a:endParaRPr>
          </a:p>
          <a:p>
            <a:pPr>
              <a:defRPr sz="1000" b="0">
                <a:latin typeface="Century Gothic"/>
                <a:ea typeface="Century Gothic"/>
                <a:cs typeface="Century Gothic"/>
                <a:sym typeface="Century Gothic"/>
              </a:defRPr>
            </a:pPr>
            <a:endParaRPr>
              <a:latin typeface="Arial"/>
              <a:ea typeface="Arial"/>
              <a:cs typeface="Arial"/>
              <a:sym typeface="Arial"/>
            </a:endParaRPr>
          </a:p>
          <a:p>
            <a:pPr>
              <a:defRPr sz="2400">
                <a:latin typeface="Century Gothic"/>
                <a:ea typeface="Century Gothic"/>
                <a:cs typeface="Century Gothic"/>
                <a:sym typeface="Century Gothic"/>
              </a:defRPr>
            </a:pPr>
            <a:r>
              <a:t>2. Stay up-to-date on campus and community news</a:t>
            </a:r>
            <a:endParaRPr b="0">
              <a:latin typeface="Arial"/>
              <a:ea typeface="Arial"/>
              <a:cs typeface="Arial"/>
              <a:sym typeface="Arial"/>
            </a:endParaRPr>
          </a:p>
          <a:p>
            <a:pPr marL="800100" lvl="1" indent="-342900">
              <a:buSzPct val="100000"/>
              <a:buFont typeface="Arial"/>
              <a:buChar char="•"/>
              <a:defRPr sz="2400" b="0">
                <a:latin typeface="Century Gothic"/>
                <a:ea typeface="Century Gothic"/>
                <a:cs typeface="Century Gothic"/>
                <a:sym typeface="Century Gothic"/>
              </a:defRPr>
            </a:pPr>
            <a:r>
              <a:t>Read your campus and community newspapers or other publications</a:t>
            </a:r>
            <a:endParaRPr>
              <a:latin typeface="Arial"/>
              <a:ea typeface="Arial"/>
              <a:cs typeface="Arial"/>
              <a:sym typeface="Arial"/>
            </a:endParaRPr>
          </a:p>
          <a:p>
            <a:pPr marL="800100" lvl="1" indent="-342900">
              <a:buSzPct val="100000"/>
              <a:buFont typeface="Arial"/>
              <a:buChar char="•"/>
              <a:defRPr sz="2400" b="0">
                <a:latin typeface="Century Gothic"/>
                <a:ea typeface="Century Gothic"/>
                <a:cs typeface="Century Gothic"/>
                <a:sym typeface="Century Gothic"/>
              </a:defRPr>
            </a:pPr>
            <a:r>
              <a:t>Watch the local news	</a:t>
            </a:r>
            <a:endParaRPr>
              <a:latin typeface="Arial"/>
              <a:ea typeface="Arial"/>
              <a:cs typeface="Arial"/>
              <a:sym typeface="Arial"/>
            </a:endParaRPr>
          </a:p>
          <a:p>
            <a:pPr>
              <a:defRPr sz="1000">
                <a:latin typeface="Century Gothic"/>
                <a:ea typeface="Century Gothic"/>
                <a:cs typeface="Century Gothic"/>
                <a:sym typeface="Century Gothic"/>
              </a:defRPr>
            </a:pPr>
            <a:endParaRPr>
              <a:latin typeface="Arial"/>
              <a:ea typeface="Arial"/>
              <a:cs typeface="Arial"/>
              <a:sym typeface="Arial"/>
            </a:endParaRPr>
          </a:p>
          <a:p>
            <a:pPr>
              <a:defRPr sz="2400">
                <a:latin typeface="Century Gothic"/>
                <a:ea typeface="Century Gothic"/>
                <a:cs typeface="Century Gothic"/>
                <a:sym typeface="Century Gothic"/>
              </a:defRPr>
            </a:pPr>
            <a:r>
              <a:t>3. Socializing</a:t>
            </a:r>
            <a:endParaRPr sz="1000" b="0"/>
          </a:p>
          <a:p>
            <a:pPr marL="800100" lvl="1" indent="-342900">
              <a:buSzPct val="100000"/>
              <a:buFont typeface="Arial"/>
              <a:buChar char="•"/>
              <a:defRPr sz="2400" b="0">
                <a:latin typeface="Century Gothic"/>
                <a:ea typeface="Century Gothic"/>
                <a:cs typeface="Century Gothic"/>
                <a:sym typeface="Century Gothic"/>
              </a:defRPr>
            </a:pPr>
            <a:r>
              <a:t>Having fun vs. having too much fun</a:t>
            </a:r>
            <a:endParaRPr>
              <a:latin typeface="Arial"/>
              <a:ea typeface="Arial"/>
              <a:cs typeface="Arial"/>
              <a:sym typeface="Arial"/>
            </a:endParaRPr>
          </a:p>
          <a:p>
            <a:pPr>
              <a:lnSpc>
                <a:spcPct val="80000"/>
              </a:lnSpc>
              <a:defRPr sz="2400">
                <a:latin typeface="Century Gothic"/>
                <a:ea typeface="Century Gothic"/>
                <a:cs typeface="Century Gothic"/>
                <a:sym typeface="Century Gothic"/>
              </a:defRPr>
            </a:pPr>
            <a:endParaRPr>
              <a:latin typeface="Arial"/>
              <a:ea typeface="Arial"/>
              <a:cs typeface="Arial"/>
              <a:sym typeface="Arial"/>
            </a:endParaRPr>
          </a:p>
          <a:p>
            <a:pPr>
              <a:lnSpc>
                <a:spcPct val="80000"/>
              </a:lnSpc>
              <a:defRPr sz="2400">
                <a:latin typeface="Century Gothic"/>
                <a:ea typeface="Century Gothic"/>
                <a:cs typeface="Century Gothic"/>
                <a:sym typeface="Century Gothic"/>
              </a:defRPr>
            </a:pPr>
            <a:r>
              <a:t>4. Get off campus!</a:t>
            </a:r>
            <a:endParaRPr b="0">
              <a:latin typeface="Arial"/>
              <a:ea typeface="Arial"/>
              <a:cs typeface="Arial"/>
              <a:sym typeface="Arial"/>
            </a:endParaRPr>
          </a:p>
          <a:p>
            <a:pPr marL="914400" lvl="1" indent="-457200">
              <a:lnSpc>
                <a:spcPct val="80000"/>
              </a:lnSpc>
              <a:buSzPct val="100000"/>
              <a:buFont typeface="Arial"/>
              <a:buChar char="•"/>
              <a:defRPr sz="2400" b="0">
                <a:latin typeface="Century Gothic"/>
                <a:ea typeface="Century Gothic"/>
                <a:cs typeface="Century Gothic"/>
                <a:sym typeface="Century Gothic"/>
              </a:defRPr>
            </a:pPr>
            <a:r>
              <a:t>Explore your community &amp; get involved</a:t>
            </a:r>
            <a:endParaRPr>
              <a:latin typeface="Arial"/>
              <a:ea typeface="Arial"/>
              <a:cs typeface="Arial"/>
              <a:sym typeface="Arial"/>
            </a:endParaRPr>
          </a:p>
        </p:txBody>
      </p:sp>
      <p:sp>
        <p:nvSpPr>
          <p:cNvPr id="1051" name="Text Box 2"/>
          <p:cNvSpPr txBox="1"/>
          <p:nvPr/>
        </p:nvSpPr>
        <p:spPr>
          <a:xfrm>
            <a:off x="96838" y="33337"/>
            <a:ext cx="8686801" cy="1336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8000" b="0">
                <a:latin typeface="Century Gothic"/>
                <a:ea typeface="Century Gothic"/>
                <a:cs typeface="Century Gothic"/>
                <a:sym typeface="Century Gothic"/>
              </a:defRPr>
            </a:lvl1pPr>
          </a:lstStyle>
          <a:p>
            <a:r>
              <a:t>Managing </a:t>
            </a:r>
          </a:p>
        </p:txBody>
      </p:sp>
      <p:sp>
        <p:nvSpPr>
          <p:cNvPr id="1052" name="Text Box 4"/>
          <p:cNvSpPr txBox="1"/>
          <p:nvPr/>
        </p:nvSpPr>
        <p:spPr>
          <a:xfrm>
            <a:off x="1260475" y="990600"/>
            <a:ext cx="6455827" cy="1209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7200" b="0">
                <a:solidFill>
                  <a:srgbClr val="CC9900"/>
                </a:solidFill>
                <a:latin typeface="Century Gothic"/>
                <a:ea typeface="Century Gothic"/>
                <a:cs typeface="Century Gothic"/>
                <a:sym typeface="Century Gothic"/>
              </a:defRPr>
            </a:lvl1pPr>
          </a:lstStyle>
          <a:p>
            <a:r>
              <a:t>Your Free Time</a:t>
            </a:r>
          </a:p>
        </p:txBody>
      </p:sp>
      <p:sp>
        <p:nvSpPr>
          <p:cNvPr id="1053" name="Line 5"/>
          <p:cNvSpPr/>
          <p:nvPr/>
        </p:nvSpPr>
        <p:spPr>
          <a:xfrm>
            <a:off x="1905000" y="1905000"/>
            <a:ext cx="6019800" cy="0"/>
          </a:xfrm>
          <a:prstGeom prst="line">
            <a:avLst/>
          </a:prstGeom>
          <a:ln w="28575">
            <a:solidFill>
              <a:srgbClr val="000000"/>
            </a:solidFill>
          </a:ln>
        </p:spPr>
        <p:txBody>
          <a:bodyPr lIns="45719" rIns="45719"/>
          <a:lstStyle/>
          <a:p>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Text Box 4"/>
          <p:cNvSpPr txBox="1"/>
          <p:nvPr/>
        </p:nvSpPr>
        <p:spPr>
          <a:xfrm>
            <a:off x="3810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vl1pPr>
          </a:lstStyle>
          <a:p>
            <a:r>
              <a:t>Lesson 6: learn to succeed</a:t>
            </a:r>
          </a:p>
        </p:txBody>
      </p:sp>
      <p:sp>
        <p:nvSpPr>
          <p:cNvPr id="1056" name="Rectangle 6"/>
          <p:cNvSpPr txBox="1"/>
          <p:nvPr/>
        </p:nvSpPr>
        <p:spPr>
          <a:xfrm>
            <a:off x="914400" y="684530"/>
            <a:ext cx="8229600"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800">
                <a:solidFill>
                  <a:srgbClr val="CC9900"/>
                </a:solidFill>
                <a:latin typeface="Century Gothic"/>
                <a:ea typeface="Century Gothic"/>
                <a:cs typeface="Century Gothic"/>
                <a:sym typeface="Century Gothic"/>
              </a:defRPr>
            </a:lvl1pPr>
          </a:lstStyle>
          <a:p>
            <a:r>
              <a:t>Secrets of Student Success</a:t>
            </a:r>
          </a:p>
        </p:txBody>
      </p:sp>
      <p:sp>
        <p:nvSpPr>
          <p:cNvPr id="1057"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1058" name="Rectangle 53"/>
          <p:cNvSpPr txBox="1"/>
          <p:nvPr/>
        </p:nvSpPr>
        <p:spPr>
          <a:xfrm>
            <a:off x="685800" y="1519237"/>
            <a:ext cx="8229600" cy="504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buSzPct val="100000"/>
              <a:buChar char="•"/>
              <a:defRPr sz="3200" b="0">
                <a:latin typeface="Century Gothic"/>
                <a:ea typeface="Century Gothic"/>
                <a:cs typeface="Century Gothic"/>
                <a:sym typeface="Century Gothic"/>
              </a:defRPr>
            </a:pPr>
            <a:r>
              <a:t> Go to class</a:t>
            </a:r>
          </a:p>
          <a:p>
            <a:pPr>
              <a:lnSpc>
                <a:spcPct val="150000"/>
              </a:lnSpc>
              <a:buSzPct val="100000"/>
              <a:buChar char="•"/>
              <a:defRPr sz="3200" b="0">
                <a:latin typeface="Century Gothic"/>
                <a:ea typeface="Century Gothic"/>
                <a:cs typeface="Century Gothic"/>
                <a:sym typeface="Century Gothic"/>
              </a:defRPr>
            </a:pPr>
            <a:r>
              <a:t> Get involved</a:t>
            </a:r>
          </a:p>
          <a:p>
            <a:pPr>
              <a:lnSpc>
                <a:spcPct val="150000"/>
              </a:lnSpc>
              <a:buSzPct val="100000"/>
              <a:buChar char="•"/>
              <a:defRPr sz="3200" b="0">
                <a:latin typeface="Century Gothic"/>
                <a:ea typeface="Century Gothic"/>
                <a:cs typeface="Century Gothic"/>
                <a:sym typeface="Century Gothic"/>
              </a:defRPr>
            </a:pPr>
            <a:r>
              <a:t> Get to know faculty, staff members, and campus resources </a:t>
            </a:r>
          </a:p>
          <a:p>
            <a:pPr>
              <a:lnSpc>
                <a:spcPct val="150000"/>
              </a:lnSpc>
              <a:buSzPct val="100000"/>
              <a:buChar char="•"/>
              <a:defRPr sz="3200" b="0">
                <a:latin typeface="Century Gothic"/>
                <a:ea typeface="Century Gothic"/>
                <a:cs typeface="Century Gothic"/>
                <a:sym typeface="Century Gothic"/>
              </a:defRPr>
            </a:pPr>
            <a:r>
              <a:t>Have a reason for being in college</a:t>
            </a:r>
          </a:p>
          <a:p>
            <a:pPr>
              <a:lnSpc>
                <a:spcPct val="150000"/>
              </a:lnSpc>
              <a:buSzPct val="100000"/>
              <a:buChar char="•"/>
              <a:defRPr sz="3200" b="0">
                <a:latin typeface="Century Gothic"/>
                <a:ea typeface="Century Gothic"/>
                <a:cs typeface="Century Gothic"/>
                <a:sym typeface="Century Gothic"/>
              </a:defRPr>
            </a:pPr>
            <a:r>
              <a:t> Don’t forget to call home</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Text Box 4"/>
          <p:cNvSpPr txBox="1"/>
          <p:nvPr/>
        </p:nvSpPr>
        <p:spPr>
          <a:xfrm>
            <a:off x="381000" y="6400800"/>
            <a:ext cx="42672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6: learn to succeed</a:t>
            </a:r>
          </a:p>
        </p:txBody>
      </p:sp>
      <p:sp>
        <p:nvSpPr>
          <p:cNvPr id="1061" name="Rectangle 6"/>
          <p:cNvSpPr txBox="1"/>
          <p:nvPr/>
        </p:nvSpPr>
        <p:spPr>
          <a:xfrm>
            <a:off x="914400" y="684530"/>
            <a:ext cx="8229600" cy="840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4800">
                <a:solidFill>
                  <a:srgbClr val="CC9900"/>
                </a:solidFill>
                <a:latin typeface="Century Gothic"/>
                <a:ea typeface="Century Gothic"/>
                <a:cs typeface="Century Gothic"/>
                <a:sym typeface="Century Gothic"/>
              </a:defRPr>
            </a:lvl1pPr>
          </a:lstStyle>
          <a:p>
            <a:r>
              <a:t>Secrets of Parent Success</a:t>
            </a:r>
          </a:p>
        </p:txBody>
      </p:sp>
      <p:sp>
        <p:nvSpPr>
          <p:cNvPr id="1062" name="Line 5"/>
          <p:cNvSpPr/>
          <p:nvPr/>
        </p:nvSpPr>
        <p:spPr>
          <a:xfrm>
            <a:off x="2133600" y="1371600"/>
            <a:ext cx="6019800" cy="0"/>
          </a:xfrm>
          <a:prstGeom prst="line">
            <a:avLst/>
          </a:prstGeom>
          <a:ln w="28575">
            <a:solidFill>
              <a:srgbClr val="000000"/>
            </a:solidFill>
          </a:ln>
        </p:spPr>
        <p:txBody>
          <a:bodyPr lIns="45719" rIns="45719"/>
          <a:lstStyle/>
          <a:p>
            <a:endParaRPr/>
          </a:p>
        </p:txBody>
      </p:sp>
      <p:sp>
        <p:nvSpPr>
          <p:cNvPr id="1063" name="Rectangle 52"/>
          <p:cNvSpPr txBox="1"/>
          <p:nvPr/>
        </p:nvSpPr>
        <p:spPr>
          <a:xfrm>
            <a:off x="685800" y="1828800"/>
            <a:ext cx="8077200" cy="5018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buSzPct val="100000"/>
              <a:buChar char="•"/>
              <a:defRPr sz="3200" b="0">
                <a:latin typeface="Gill Sans MT"/>
                <a:ea typeface="Gill Sans MT"/>
                <a:cs typeface="Gill Sans MT"/>
                <a:sym typeface="Gill Sans MT"/>
              </a:defRPr>
            </a:pPr>
            <a:r>
              <a:t> </a:t>
            </a:r>
            <a:r>
              <a:rPr>
                <a:latin typeface="Century Gothic"/>
                <a:ea typeface="Century Gothic"/>
                <a:cs typeface="Century Gothic"/>
                <a:sym typeface="Century Gothic"/>
              </a:rPr>
              <a:t>Visit (in the right way!)</a:t>
            </a:r>
          </a:p>
          <a:p>
            <a:pPr>
              <a:lnSpc>
                <a:spcPct val="150000"/>
              </a:lnSpc>
              <a:buSzPct val="100000"/>
              <a:buChar char="•"/>
              <a:defRPr sz="3200" b="0">
                <a:latin typeface="Century Gothic"/>
                <a:ea typeface="Century Gothic"/>
                <a:cs typeface="Century Gothic"/>
                <a:sym typeface="Century Gothic"/>
              </a:defRPr>
            </a:pPr>
            <a:r>
              <a:t> Know that college is a “unique investment”</a:t>
            </a:r>
          </a:p>
          <a:p>
            <a:pPr>
              <a:lnSpc>
                <a:spcPct val="150000"/>
              </a:lnSpc>
              <a:buSzPct val="100000"/>
              <a:buChar char="•"/>
              <a:defRPr sz="3200" b="0">
                <a:latin typeface="Century Gothic"/>
                <a:ea typeface="Century Gothic"/>
                <a:cs typeface="Century Gothic"/>
                <a:sym typeface="Century Gothic"/>
              </a:defRPr>
            </a:pPr>
            <a:r>
              <a:t> Show interest and listen</a:t>
            </a:r>
          </a:p>
          <a:p>
            <a:pPr>
              <a:lnSpc>
                <a:spcPct val="150000"/>
              </a:lnSpc>
              <a:buSzPct val="100000"/>
              <a:buChar char="•"/>
              <a:defRPr sz="3200" b="0">
                <a:latin typeface="Century Gothic"/>
                <a:ea typeface="Century Gothic"/>
                <a:cs typeface="Century Gothic"/>
                <a:sym typeface="Century Gothic"/>
              </a:defRPr>
            </a:pPr>
            <a:r>
              <a:t> Be proud</a:t>
            </a:r>
          </a:p>
          <a:p>
            <a:pPr>
              <a:lnSpc>
                <a:spcPct val="150000"/>
              </a:lnSpc>
              <a:buSzPct val="100000"/>
              <a:buChar char="•"/>
              <a:defRPr sz="3200" b="0">
                <a:latin typeface="Gill Sans MT"/>
                <a:ea typeface="Gill Sans MT"/>
                <a:cs typeface="Gill Sans MT"/>
                <a:sym typeface="Gill Sans MT"/>
              </a:defRPr>
            </a:pPr>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 name="Picture 4" descr="Picture 4"/>
          <p:cNvPicPr>
            <a:picLocks noChangeAspect="1"/>
          </p:cNvPicPr>
          <p:nvPr/>
        </p:nvPicPr>
        <p:blipFill>
          <a:blip r:embed="rId2">
            <a:extLst/>
          </a:blip>
          <a:stretch>
            <a:fillRect/>
          </a:stretch>
        </p:blipFill>
        <p:spPr>
          <a:xfrm>
            <a:off x="0" y="-381000"/>
            <a:ext cx="9144000" cy="6096000"/>
          </a:xfrm>
          <a:prstGeom prst="rect">
            <a:avLst/>
          </a:prstGeom>
          <a:ln w="12700">
            <a:miter lim="400000"/>
          </a:ln>
        </p:spPr>
      </p:pic>
      <p:sp>
        <p:nvSpPr>
          <p:cNvPr id="1066" name="Line 7"/>
          <p:cNvSpPr/>
          <p:nvPr/>
        </p:nvSpPr>
        <p:spPr>
          <a:xfrm>
            <a:off x="0" y="5715000"/>
            <a:ext cx="9144000" cy="0"/>
          </a:xfrm>
          <a:prstGeom prst="line">
            <a:avLst/>
          </a:prstGeom>
          <a:ln w="76200">
            <a:solidFill>
              <a:srgbClr val="D68F00"/>
            </a:solidFill>
          </a:ln>
        </p:spPr>
        <p:txBody>
          <a:bodyPr lIns="45719" rIns="45719"/>
          <a:lstStyle/>
          <a:p>
            <a:endParaRPr/>
          </a:p>
        </p:txBody>
      </p:sp>
      <p:sp>
        <p:nvSpPr>
          <p:cNvPr id="1067" name="Rectangle 3"/>
          <p:cNvSpPr/>
          <p:nvPr/>
        </p:nvSpPr>
        <p:spPr>
          <a:xfrm>
            <a:off x="0" y="0"/>
            <a:ext cx="9220200" cy="6858000"/>
          </a:xfrm>
          <a:prstGeom prst="rect">
            <a:avLst/>
          </a:prstGeom>
          <a:solidFill>
            <a:schemeClr val="accent3">
              <a:lumOff val="44000"/>
              <a:alpha val="74901"/>
            </a:schemeClr>
          </a:solidFill>
          <a:ln w="12700">
            <a:miter lim="400000"/>
          </a:ln>
        </p:spPr>
        <p:txBody>
          <a:bodyPr lIns="45719" rIns="45719" anchor="ctr"/>
          <a:lstStyle/>
          <a:p>
            <a:pPr>
              <a:defRPr b="0">
                <a:latin typeface="Gill Sans MT"/>
                <a:ea typeface="Gill Sans MT"/>
                <a:cs typeface="Gill Sans MT"/>
                <a:sym typeface="Gill Sans MT"/>
              </a:defRPr>
            </a:pPr>
            <a:endParaRPr/>
          </a:p>
        </p:txBody>
      </p:sp>
      <p:sp>
        <p:nvSpPr>
          <p:cNvPr id="1068" name="Rectangle 6"/>
          <p:cNvSpPr txBox="1"/>
          <p:nvPr/>
        </p:nvSpPr>
        <p:spPr>
          <a:xfrm>
            <a:off x="914400" y="5956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Contacting Mizzou</a:t>
            </a:r>
          </a:p>
        </p:txBody>
      </p:sp>
      <p:sp>
        <p:nvSpPr>
          <p:cNvPr id="1069" name="Line 5"/>
          <p:cNvSpPr/>
          <p:nvPr/>
        </p:nvSpPr>
        <p:spPr>
          <a:xfrm>
            <a:off x="2133600" y="1371600"/>
            <a:ext cx="6019800" cy="0"/>
          </a:xfrm>
          <a:prstGeom prst="line">
            <a:avLst/>
          </a:prstGeom>
          <a:ln w="28575">
            <a:solidFill>
              <a:srgbClr val="000000"/>
            </a:solidFill>
          </a:ln>
        </p:spPr>
        <p:txBody>
          <a:bodyPr lIns="45719" rIns="45719"/>
          <a:lstStyle/>
          <a:p>
            <a:endParaRPr/>
          </a:p>
        </p:txBody>
      </p:sp>
      <p:pic>
        <p:nvPicPr>
          <p:cNvPr id="1070" name="Picture 12" descr="Picture 12"/>
          <p:cNvPicPr>
            <a:picLocks noChangeAspect="1"/>
          </p:cNvPicPr>
          <p:nvPr/>
        </p:nvPicPr>
        <p:blipFill>
          <a:blip r:embed="rId3">
            <a:extLst/>
          </a:blip>
          <a:stretch>
            <a:fillRect/>
          </a:stretch>
        </p:blipFill>
        <p:spPr>
          <a:xfrm>
            <a:off x="6096000" y="6330017"/>
            <a:ext cx="3048000" cy="490539"/>
          </a:xfrm>
          <a:prstGeom prst="rect">
            <a:avLst/>
          </a:prstGeom>
          <a:ln w="12700">
            <a:miter lim="400000"/>
          </a:ln>
        </p:spPr>
      </p:pic>
      <p:sp>
        <p:nvSpPr>
          <p:cNvPr id="1071" name="Rectangle 52"/>
          <p:cNvSpPr txBox="1"/>
          <p:nvPr/>
        </p:nvSpPr>
        <p:spPr>
          <a:xfrm>
            <a:off x="1828800" y="1752600"/>
            <a:ext cx="5486400" cy="3201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115000"/>
              </a:lnSpc>
              <a:defRPr sz="2500">
                <a:latin typeface="Century Gothic"/>
                <a:ea typeface="Century Gothic"/>
                <a:cs typeface="Century Gothic"/>
                <a:sym typeface="Century Gothic"/>
              </a:defRPr>
            </a:pPr>
            <a:r>
              <a:t>Office of Admissions</a:t>
            </a:r>
            <a:endParaRPr sz="3200"/>
          </a:p>
          <a:p>
            <a:pPr algn="ctr">
              <a:lnSpc>
                <a:spcPct val="115000"/>
              </a:lnSpc>
              <a:defRPr sz="2500">
                <a:latin typeface="Century Gothic"/>
                <a:ea typeface="Century Gothic"/>
                <a:cs typeface="Century Gothic"/>
                <a:sym typeface="Century Gothic"/>
              </a:defRPr>
            </a:pPr>
            <a:r>
              <a:t>230 Jesse Hall</a:t>
            </a:r>
            <a:endParaRPr sz="3200"/>
          </a:p>
          <a:p>
            <a:pPr algn="ctr">
              <a:lnSpc>
                <a:spcPct val="115000"/>
              </a:lnSpc>
              <a:defRPr sz="2500">
                <a:latin typeface="Century Gothic"/>
                <a:ea typeface="Century Gothic"/>
                <a:cs typeface="Century Gothic"/>
                <a:sym typeface="Century Gothic"/>
              </a:defRPr>
            </a:pPr>
            <a:r>
              <a:t>Columbia, MO 65211</a:t>
            </a:r>
            <a:endParaRPr sz="3200"/>
          </a:p>
          <a:p>
            <a:pPr algn="ctr">
              <a:lnSpc>
                <a:spcPct val="115000"/>
              </a:lnSpc>
              <a:defRPr sz="2500">
                <a:latin typeface="Century Gothic"/>
                <a:ea typeface="Century Gothic"/>
                <a:cs typeface="Century Gothic"/>
                <a:sym typeface="Century Gothic"/>
              </a:defRPr>
            </a:pPr>
            <a:r>
              <a:t>573-882-2456</a:t>
            </a:r>
          </a:p>
          <a:p>
            <a:pPr algn="ctr">
              <a:lnSpc>
                <a:spcPct val="115000"/>
              </a:lnSpc>
              <a:defRPr sz="2500" u="sng">
                <a:solidFill>
                  <a:srgbClr val="003399"/>
                </a:solidFill>
                <a:latin typeface="Century Gothic"/>
                <a:ea typeface="Century Gothic"/>
                <a:cs typeface="Century Gothic"/>
                <a:sym typeface="Century Gothic"/>
              </a:defRPr>
            </a:pPr>
            <a:r>
              <a:t>www.missouri.edu</a:t>
            </a:r>
            <a:endParaRPr sz="3200"/>
          </a:p>
          <a:p>
            <a:pPr algn="ctr">
              <a:lnSpc>
                <a:spcPct val="115000"/>
              </a:lnSpc>
              <a:defRPr sz="2500" u="sng">
                <a:solidFill>
                  <a:srgbClr val="003399"/>
                </a:solidFill>
                <a:latin typeface="Century Gothic"/>
                <a:ea typeface="Century Gothic"/>
                <a:cs typeface="Century Gothic"/>
                <a:sym typeface="Century Gothic"/>
              </a:defRPr>
            </a:pPr>
            <a:endParaRPr sz="3200"/>
          </a:p>
        </p:txBody>
      </p:sp>
      <p:sp>
        <p:nvSpPr>
          <p:cNvPr id="1072" name="Text Box 54"/>
          <p:cNvSpPr txBox="1"/>
          <p:nvPr/>
        </p:nvSpPr>
        <p:spPr>
          <a:xfrm>
            <a:off x="152400" y="5867400"/>
            <a:ext cx="6477000" cy="703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0" i="1">
                <a:latin typeface="Century Gothic"/>
                <a:ea typeface="Century Gothic"/>
                <a:cs typeface="Century Gothic"/>
                <a:sym typeface="Century Gothic"/>
              </a:defRPr>
            </a:pPr>
            <a:r>
              <a:t>Please take a moment to fill out the survey on the </a:t>
            </a:r>
            <a:endParaRPr sz="3200"/>
          </a:p>
          <a:p>
            <a:pPr>
              <a:defRPr sz="2000" b="0" i="1">
                <a:latin typeface="Century Gothic"/>
                <a:ea typeface="Century Gothic"/>
                <a:cs typeface="Century Gothic"/>
                <a:sym typeface="Century Gothic"/>
              </a:defRPr>
            </a:pPr>
            <a:r>
              <a:t>last page of your College Planning 101 packet</a:t>
            </a:r>
            <a:r>
              <a:rPr>
                <a:latin typeface="Gill Sans MT"/>
                <a:ea typeface="Gill Sans MT"/>
                <a:cs typeface="Gill Sans MT"/>
                <a:sym typeface="Gill Sans MT"/>
              </a:rPr>
              <a:t>.</a:t>
            </a:r>
            <a:r>
              <a:rPr i="0">
                <a:latin typeface="Gill Sans MT"/>
                <a:ea typeface="Gill Sans MT"/>
                <a:cs typeface="Gill Sans MT"/>
                <a:sym typeface="Gill Sans MT"/>
              </a:rPr>
              <a:t> </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Picture 4" descr="Picture 4"/>
          <p:cNvPicPr>
            <a:picLocks noChangeAspect="1"/>
          </p:cNvPicPr>
          <p:nvPr/>
        </p:nvPicPr>
        <p:blipFill>
          <a:blip r:embed="rId2">
            <a:extLst/>
          </a:blip>
          <a:stretch>
            <a:fillRect/>
          </a:stretch>
        </p:blipFill>
        <p:spPr>
          <a:xfrm>
            <a:off x="0" y="-381000"/>
            <a:ext cx="9144000" cy="6096000"/>
          </a:xfrm>
          <a:prstGeom prst="rect">
            <a:avLst/>
          </a:prstGeom>
          <a:ln w="12700">
            <a:miter lim="400000"/>
          </a:ln>
        </p:spPr>
      </p:pic>
      <p:sp>
        <p:nvSpPr>
          <p:cNvPr id="1075" name="Line 7"/>
          <p:cNvSpPr/>
          <p:nvPr/>
        </p:nvSpPr>
        <p:spPr>
          <a:xfrm>
            <a:off x="0" y="5715000"/>
            <a:ext cx="9144000" cy="0"/>
          </a:xfrm>
          <a:prstGeom prst="line">
            <a:avLst/>
          </a:prstGeom>
          <a:ln w="76200">
            <a:solidFill>
              <a:srgbClr val="D68F00"/>
            </a:solidFill>
          </a:ln>
        </p:spPr>
        <p:txBody>
          <a:bodyPr lIns="45719" rIns="45719"/>
          <a:lstStyle/>
          <a:p>
            <a:endParaRPr/>
          </a:p>
        </p:txBody>
      </p:sp>
      <p:sp>
        <p:nvSpPr>
          <p:cNvPr id="1076" name="Rectangle 6"/>
          <p:cNvSpPr txBox="1"/>
          <p:nvPr/>
        </p:nvSpPr>
        <p:spPr>
          <a:xfrm>
            <a:off x="228600" y="5891529"/>
            <a:ext cx="8229600" cy="1018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defRPr sz="6000">
                <a:solidFill>
                  <a:srgbClr val="CC9900"/>
                </a:solidFill>
                <a:latin typeface="Century Gothic"/>
                <a:ea typeface="Century Gothic"/>
                <a:cs typeface="Century Gothic"/>
                <a:sym typeface="Century Gothic"/>
              </a:defRPr>
            </a:lvl1pPr>
          </a:lstStyle>
          <a:p>
            <a:r>
              <a:t>Questions?</a:t>
            </a:r>
          </a:p>
        </p:txBody>
      </p:sp>
      <p:pic>
        <p:nvPicPr>
          <p:cNvPr id="1077" name="Picture 12" descr="Picture 12"/>
          <p:cNvPicPr>
            <a:picLocks noChangeAspect="1"/>
          </p:cNvPicPr>
          <p:nvPr/>
        </p:nvPicPr>
        <p:blipFill>
          <a:blip r:embed="rId3">
            <a:extLst/>
          </a:blip>
          <a:stretch>
            <a:fillRect/>
          </a:stretch>
        </p:blipFill>
        <p:spPr>
          <a:xfrm>
            <a:off x="6096000" y="6338887"/>
            <a:ext cx="3048000" cy="49053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106"/>
          <p:cNvSpPr txBox="1">
            <a:spLocks noGrp="1"/>
          </p:cNvSpPr>
          <p:nvPr>
            <p:ph type="body" sz="quarter" idx="1"/>
          </p:nvPr>
        </p:nvSpPr>
        <p:spPr>
          <a:xfrm>
            <a:off x="4419600" y="2209800"/>
            <a:ext cx="4343400" cy="2667000"/>
          </a:xfrm>
          <a:prstGeom prst="rect">
            <a:avLst/>
          </a:prstGeom>
        </p:spPr>
        <p:txBody>
          <a:bodyPr/>
          <a:lstStyle/>
          <a:p>
            <a:pPr marL="609600" indent="-609600">
              <a:defRPr b="0">
                <a:latin typeface="Century Gothic"/>
                <a:ea typeface="Century Gothic"/>
                <a:cs typeface="Century Gothic"/>
                <a:sym typeface="Century Gothic"/>
              </a:defRPr>
            </a:pPr>
            <a:r>
              <a:t>Open</a:t>
            </a:r>
          </a:p>
          <a:p>
            <a:pPr marL="609600" indent="-609600">
              <a:defRPr b="0">
                <a:latin typeface="Century Gothic"/>
                <a:ea typeface="Century Gothic"/>
                <a:cs typeface="Century Gothic"/>
                <a:sym typeface="Century Gothic"/>
              </a:defRPr>
            </a:pPr>
            <a:r>
              <a:t>Liberal</a:t>
            </a:r>
          </a:p>
          <a:p>
            <a:pPr marL="609600" indent="-609600">
              <a:defRPr b="0">
                <a:latin typeface="Century Gothic"/>
                <a:ea typeface="Century Gothic"/>
                <a:cs typeface="Century Gothic"/>
                <a:sym typeface="Century Gothic"/>
              </a:defRPr>
            </a:pPr>
            <a:r>
              <a:t>Selective</a:t>
            </a:r>
          </a:p>
          <a:p>
            <a:pPr marL="609600" indent="-609600">
              <a:defRPr b="0">
                <a:latin typeface="Century Gothic"/>
                <a:ea typeface="Century Gothic"/>
                <a:cs typeface="Century Gothic"/>
                <a:sym typeface="Century Gothic"/>
              </a:defRPr>
            </a:pPr>
            <a:r>
              <a:t>Highly Selective</a:t>
            </a:r>
          </a:p>
        </p:txBody>
      </p:sp>
      <p:sp>
        <p:nvSpPr>
          <p:cNvPr id="331" name="Text Box 107"/>
          <p:cNvSpPr txBox="1"/>
          <p:nvPr/>
        </p:nvSpPr>
        <p:spPr>
          <a:xfrm>
            <a:off x="457200" y="6308725"/>
            <a:ext cx="4038600" cy="396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0">
                <a:latin typeface="Century Gothic"/>
                <a:ea typeface="Century Gothic"/>
                <a:cs typeface="Century Gothic"/>
                <a:sym typeface="Century Gothic"/>
              </a:defRPr>
            </a:lvl1pPr>
          </a:lstStyle>
          <a:p>
            <a:r>
              <a:t>lesson 2: prepare yourself</a:t>
            </a:r>
          </a:p>
        </p:txBody>
      </p:sp>
      <p:sp>
        <p:nvSpPr>
          <p:cNvPr id="332" name="Line 108"/>
          <p:cNvSpPr/>
          <p:nvPr/>
        </p:nvSpPr>
        <p:spPr>
          <a:xfrm>
            <a:off x="2133600" y="1371600"/>
            <a:ext cx="6019800" cy="0"/>
          </a:xfrm>
          <a:prstGeom prst="line">
            <a:avLst/>
          </a:prstGeom>
          <a:ln w="28575">
            <a:solidFill>
              <a:srgbClr val="000000"/>
            </a:solidFill>
          </a:ln>
        </p:spPr>
        <p:txBody>
          <a:bodyPr lIns="45719" rIns="45719"/>
          <a:lstStyle/>
          <a:p>
            <a:endParaRPr/>
          </a:p>
        </p:txBody>
      </p:sp>
      <p:sp>
        <p:nvSpPr>
          <p:cNvPr id="333" name="Rectangle 109"/>
          <p:cNvSpPr txBox="1">
            <a:spLocks noGrp="1"/>
          </p:cNvSpPr>
          <p:nvPr>
            <p:ph type="title"/>
          </p:nvPr>
        </p:nvSpPr>
        <p:spPr>
          <a:xfrm>
            <a:off x="914400" y="457200"/>
            <a:ext cx="8229600" cy="1143000"/>
          </a:xfrm>
          <a:prstGeom prst="rect">
            <a:avLst/>
          </a:prstGeom>
        </p:spPr>
        <p:txBody>
          <a:bodyPr/>
          <a:lstStyle>
            <a:lvl1pPr>
              <a:defRPr sz="5400" b="1">
                <a:solidFill>
                  <a:srgbClr val="CC9900"/>
                </a:solidFill>
                <a:latin typeface="Century Gothic"/>
                <a:ea typeface="Century Gothic"/>
                <a:cs typeface="Century Gothic"/>
                <a:sym typeface="Century Gothic"/>
              </a:defRPr>
            </a:lvl1pPr>
          </a:lstStyle>
          <a:p>
            <a:r>
              <a:t>Admission Standards</a:t>
            </a:r>
          </a:p>
        </p:txBody>
      </p:sp>
      <p:pic>
        <p:nvPicPr>
          <p:cNvPr id="334" name="Picture 7" descr="Picture 7"/>
          <p:cNvPicPr>
            <a:picLocks noChangeAspect="1"/>
          </p:cNvPicPr>
          <p:nvPr/>
        </p:nvPicPr>
        <p:blipFill>
          <a:blip r:embed="rId2">
            <a:extLst/>
          </a:blip>
          <a:stretch>
            <a:fillRect/>
          </a:stretch>
        </p:blipFill>
        <p:spPr>
          <a:xfrm>
            <a:off x="1219200" y="1974850"/>
            <a:ext cx="2698750" cy="3435350"/>
          </a:xfrm>
          <a:prstGeom prst="rect">
            <a:avLst/>
          </a:prstGeom>
          <a:ln>
            <a:solidFill>
              <a:srgbClr val="000000"/>
            </a:solidFill>
            <a:miter/>
          </a:ln>
        </p:spPr>
      </p:pic>
    </p:spTree>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Calibri"/>
        <a:ea typeface="Calibri"/>
        <a:cs typeface="Calibri"/>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Calibri"/>
        <a:ea typeface="Calibri"/>
        <a:cs typeface="Calibri"/>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Eras Medium ITC"/>
            <a:ea typeface="Eras Medium ITC"/>
            <a:cs typeface="Eras Medium ITC"/>
            <a:sym typeface="Eras Medium IT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TotalTime>
  <Words>4481</Words>
  <Application>Microsoft Office PowerPoint</Application>
  <PresentationFormat>On-screen Show (4:3)</PresentationFormat>
  <Paragraphs>962</Paragraphs>
  <Slides>87</Slides>
  <Notes>22</Notes>
  <HiddenSlides>42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87</vt:i4>
      </vt:variant>
    </vt:vector>
  </HeadingPairs>
  <TitlesOfParts>
    <vt:vector size="99" baseType="lpstr">
      <vt:lpstr>Arial</vt:lpstr>
      <vt:lpstr>Calibri</vt:lpstr>
      <vt:lpstr>Century Gothic</vt:lpstr>
      <vt:lpstr>Eras Medium ITC</vt:lpstr>
      <vt:lpstr>Gill Sans MT</vt:lpstr>
      <vt:lpstr>Gotham Book</vt:lpstr>
      <vt:lpstr>Impact</vt:lpstr>
      <vt:lpstr>Times New Roman</vt:lpstr>
      <vt:lpstr>Viner Hand ITC</vt:lpstr>
      <vt:lpstr>Wingdings</vt:lpstr>
      <vt:lpstr>Wingdings 2</vt:lpstr>
      <vt:lpstr>Default Design</vt:lpstr>
      <vt:lpstr>PowerPoint Presentation</vt:lpstr>
      <vt:lpstr>Contents</vt:lpstr>
      <vt:lpstr>Lesson 1</vt:lpstr>
      <vt:lpstr>U.S. Higher  Education Pyramid </vt:lpstr>
      <vt:lpstr>Institutional Differences</vt:lpstr>
      <vt:lpstr>Selection Priorities</vt:lpstr>
      <vt:lpstr>Selection Priorities</vt:lpstr>
      <vt:lpstr>Lesson 2</vt:lpstr>
      <vt:lpstr>Admission Standards</vt:lpstr>
      <vt:lpstr>What Do Colleges Review?</vt:lpstr>
      <vt:lpstr>Compare the Core</vt:lpstr>
      <vt:lpstr>PowerPoint Presentation</vt:lpstr>
      <vt:lpstr>Admission Requirements</vt:lpstr>
      <vt:lpstr>Early College Credit</vt:lpstr>
      <vt:lpstr>PowerPoint Presentation</vt:lpstr>
      <vt:lpstr>PowerPoint Presentation</vt:lpstr>
      <vt:lpstr>PowerPoint Presentation</vt:lpstr>
      <vt:lpstr>PowerPoint Presentation</vt:lpstr>
      <vt:lpstr>PowerPoint Presentation</vt:lpstr>
      <vt:lpstr>Lesson 3</vt:lpstr>
      <vt:lpstr>College Comparison</vt:lpstr>
      <vt:lpstr>PowerPoint Presentation</vt:lpstr>
      <vt:lpstr>PowerPoint Presentation</vt:lpstr>
      <vt:lpstr>PowerPoint Presentation</vt:lpstr>
      <vt:lpstr>PowerPoint Presentation</vt:lpstr>
      <vt:lpstr>PowerPoint Presentation</vt:lpstr>
      <vt:lpstr>PowerPoint Presentation</vt:lpstr>
      <vt:lpstr>Lesson 4</vt:lpstr>
      <vt:lpstr>PowerPoint Presentation</vt:lpstr>
      <vt:lpstr>DEFINITIONS OF ADMISSION OPTIONS IN HIGHER EDUCATION</vt:lpstr>
      <vt:lpstr>PowerPoint Presentation</vt:lpstr>
      <vt:lpstr>PowerPoint Presentation</vt:lpstr>
      <vt:lpstr>Lesson 5</vt:lpstr>
      <vt:lpstr>PowerPoint Presentation</vt:lpstr>
      <vt:lpstr>PowerPoint Presentation</vt:lpstr>
      <vt:lpstr>Main Topics</vt:lpstr>
      <vt:lpstr>PowerPoint Presentation</vt:lpstr>
      <vt:lpstr>PowerPoint Presentation</vt:lpstr>
      <vt:lpstr>PowerPoint Presentation</vt:lpstr>
      <vt:lpstr>Types of Financial Aid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vt:lpstr>
      <vt:lpstr>Timeline</vt:lpstr>
      <vt:lpstr>Partner Schools</vt:lpstr>
      <vt:lpstr>PowerPoint Presentation</vt:lpstr>
      <vt:lpstr>PowerPoint Presentation</vt:lpstr>
      <vt:lpstr>PowerPoint Presentation</vt:lpstr>
      <vt:lpstr>PowerPoint Presentation</vt:lpstr>
      <vt:lpstr>PowerPoint Presentation</vt:lpstr>
      <vt:lpstr>PowerPoint Presentation</vt:lpstr>
      <vt:lpstr>To Determine Financial Need</vt:lpstr>
      <vt:lpstr>Award Letter</vt:lpstr>
      <vt:lpstr>Verification</vt:lpstr>
      <vt:lpstr>PowerPoint Presentation</vt:lpstr>
      <vt:lpstr>PowerPoint Presentation</vt:lpstr>
      <vt:lpstr>PowerPoint Presentation</vt:lpstr>
      <vt:lpstr>PowerPoint Presentation</vt:lpstr>
      <vt:lpstr>PowerPoint Presentation</vt:lpstr>
      <vt:lpstr>  Employment</vt:lpstr>
      <vt:lpstr>Special Circumstances</vt:lpstr>
      <vt:lpstr>PowerPoint Presentation</vt:lpstr>
      <vt:lpstr>Lesson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Eggleston, Timothy</dc:creator>
  <cp:lastModifiedBy>Elizabeth Neighbors</cp:lastModifiedBy>
  <cp:revision>9</cp:revision>
  <dcterms:modified xsi:type="dcterms:W3CDTF">2019-09-09T15:45:56Z</dcterms:modified>
</cp:coreProperties>
</file>